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6" d="100"/>
          <a:sy n="66" d="100"/>
        </p:scale>
        <p:origin x="140" y="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487668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hyperlink" Target="https://gamma.app"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icPr>
            <a:picLocks noChangeAspect="1"/>
          </p:cNvPicPr>
          <p:nvPr/>
        </p:nvPicPr>
        <p:blipFill>
          <a:blip r:embed="rId4"/>
          <a:stretch>
            <a:fillRect/>
          </a:stretch>
        </p:blipFill>
        <p:spPr>
          <a:xfrm>
            <a:off x="9151620" y="0"/>
            <a:ext cx="5486400" cy="8229600"/>
          </a:xfrm>
          <a:prstGeom prst="rect">
            <a:avLst/>
          </a:prstGeom>
        </p:spPr>
      </p:pic>
      <p:sp>
        <p:nvSpPr>
          <p:cNvPr id="5" name="Text 1"/>
          <p:cNvSpPr/>
          <p:nvPr/>
        </p:nvSpPr>
        <p:spPr>
          <a:xfrm>
            <a:off x="833199" y="1001554"/>
            <a:ext cx="7477601" cy="3832860"/>
          </a:xfrm>
          <a:prstGeom prst="rect">
            <a:avLst/>
          </a:prstGeom>
          <a:noFill/>
          <a:ln/>
        </p:spPr>
        <p:txBody>
          <a:bodyPr wrap="square" rtlCol="0" anchor="t"/>
          <a:lstStyle/>
          <a:p>
            <a:pPr marL="0" indent="0">
              <a:lnSpc>
                <a:spcPts val="7545"/>
              </a:lnSpc>
              <a:buNone/>
            </a:pPr>
            <a:r>
              <a:rPr lang="en-US" sz="6036" b="1" dirty="0">
                <a:solidFill>
                  <a:srgbClr val="000000"/>
                </a:solidFill>
                <a:latin typeface="p22-mackinac-pro" pitchFamily="34" charset="0"/>
                <a:ea typeface="p22-mackinac-pro" pitchFamily="34" charset="-122"/>
                <a:cs typeface="p22-mackinac-pro" pitchFamily="34" charset="-120"/>
              </a:rPr>
              <a:t>Introduction to E-Post Office Management System</a:t>
            </a:r>
            <a:endParaRPr lang="en-US" sz="6036" dirty="0"/>
          </a:p>
        </p:txBody>
      </p:sp>
      <p:sp>
        <p:nvSpPr>
          <p:cNvPr id="6" name="Text 2"/>
          <p:cNvSpPr/>
          <p:nvPr/>
        </p:nvSpPr>
        <p:spPr>
          <a:xfrm>
            <a:off x="833199" y="5167670"/>
            <a:ext cx="7477601" cy="1421606"/>
          </a:xfrm>
          <a:prstGeom prst="rect">
            <a:avLst/>
          </a:prstGeom>
          <a:noFill/>
          <a:ln/>
        </p:spPr>
        <p:txBody>
          <a:bodyPr wrap="square" rtlCol="0" anchor="t"/>
          <a:lstStyle/>
          <a:p>
            <a:pPr marL="0" indent="0">
              <a:lnSpc>
                <a:spcPts val="2799"/>
              </a:lnSpc>
              <a:buNone/>
            </a:pPr>
            <a:r>
              <a:rPr lang="en-US" sz="1750" dirty="0">
                <a:solidFill>
                  <a:srgbClr val="272525"/>
                </a:solidFill>
                <a:latin typeface="Eudoxus Sans" pitchFamily="34" charset="0"/>
                <a:ea typeface="Eudoxus Sans" pitchFamily="34" charset="-122"/>
                <a:cs typeface="Eudoxus Sans" pitchFamily="34" charset="-120"/>
              </a:rPr>
              <a:t>Welcome to the E-Post Office Management System, a cutting-edge solution for modern postal service operations. Streamline your workflows, enhance customer experience, and drive efficiency with our comprehensive digital platform.</a:t>
            </a:r>
            <a:endParaRPr lang="en-US" sz="1750" dirty="0"/>
          </a:p>
        </p:txBody>
      </p:sp>
      <p:sp>
        <p:nvSpPr>
          <p:cNvPr id="7" name="Shape 3"/>
          <p:cNvSpPr/>
          <p:nvPr/>
        </p:nvSpPr>
        <p:spPr>
          <a:xfrm>
            <a:off x="833199" y="6855857"/>
            <a:ext cx="355402" cy="355402"/>
          </a:xfrm>
          <a:prstGeom prst="roundRect">
            <a:avLst>
              <a:gd name="adj" fmla="val 25726039"/>
            </a:avLst>
          </a:prstGeom>
          <a:noFill/>
          <a:ln w="7620">
            <a:solidFill>
              <a:srgbClr val="FFFFFF"/>
            </a:solidFill>
            <a:prstDash val="solid"/>
          </a:ln>
        </p:spPr>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19" name="Shape 0">
            <a:extLst>
              <a:ext uri="{FF2B5EF4-FFF2-40B4-BE49-F238E27FC236}">
                <a16:creationId xmlns:a16="http://schemas.microsoft.com/office/drawing/2014/main" id="{2CD604BF-D16E-2EFC-A20D-A42743E9EC72}"/>
              </a:ext>
            </a:extLst>
          </p:cNvPr>
          <p:cNvSpPr/>
          <p:nvPr/>
        </p:nvSpPr>
        <p:spPr>
          <a:xfrm>
            <a:off x="0" y="0"/>
            <a:ext cx="14630400" cy="8229600"/>
          </a:xfrm>
          <a:prstGeom prst="rect">
            <a:avLst/>
          </a:prstGeom>
          <a:solidFill>
            <a:srgbClr val="FFFFFF">
              <a:alpha val="75000"/>
            </a:srgbClr>
          </a:solidFill>
          <a:ln/>
        </p:spPr>
      </p:sp>
      <p:sp>
        <p:nvSpPr>
          <p:cNvPr id="4" name="Text 1"/>
          <p:cNvSpPr/>
          <p:nvPr/>
        </p:nvSpPr>
        <p:spPr>
          <a:xfrm>
            <a:off x="2037993" y="1250394"/>
            <a:ext cx="5554980" cy="694373"/>
          </a:xfrm>
          <a:prstGeom prst="rect">
            <a:avLst/>
          </a:prstGeom>
          <a:noFill/>
          <a:ln/>
        </p:spPr>
        <p:txBody>
          <a:bodyPr wrap="none" rtlCol="0" anchor="t"/>
          <a:lstStyle/>
          <a:p>
            <a:pPr marL="0" indent="0">
              <a:lnSpc>
                <a:spcPts val="5468"/>
              </a:lnSpc>
              <a:buNone/>
            </a:pPr>
            <a:r>
              <a:rPr lang="en-US" sz="4374" b="1" dirty="0">
                <a:solidFill>
                  <a:srgbClr val="000000"/>
                </a:solidFill>
                <a:latin typeface="p22-mackinac-pro" pitchFamily="34" charset="0"/>
                <a:ea typeface="p22-mackinac-pro" pitchFamily="34" charset="-122"/>
                <a:cs typeface="p22-mackinac-pro" pitchFamily="34" charset="-120"/>
              </a:rPr>
              <a:t>References</a:t>
            </a:r>
          </a:p>
          <a:p>
            <a:pPr marL="0" indent="0">
              <a:lnSpc>
                <a:spcPts val="5468"/>
              </a:lnSpc>
              <a:buNone/>
            </a:pPr>
            <a:endParaRPr lang="en-US" sz="4374" b="1" dirty="0">
              <a:solidFill>
                <a:srgbClr val="000000"/>
              </a:solidFill>
              <a:latin typeface="p22-mackinac-pro" pitchFamily="34" charset="0"/>
              <a:ea typeface="p22-mackinac-pro" pitchFamily="34" charset="-122"/>
            </a:endParaRPr>
          </a:p>
          <a:p>
            <a:pPr marL="0" indent="0">
              <a:lnSpc>
                <a:spcPts val="5468"/>
              </a:lnSpc>
              <a:buNone/>
            </a:pPr>
            <a:endParaRPr lang="en-US" sz="4374" dirty="0"/>
          </a:p>
        </p:txBody>
      </p:sp>
      <p:sp>
        <p:nvSpPr>
          <p:cNvPr id="18" name="TextBox 17">
            <a:extLst>
              <a:ext uri="{FF2B5EF4-FFF2-40B4-BE49-F238E27FC236}">
                <a16:creationId xmlns:a16="http://schemas.microsoft.com/office/drawing/2014/main" id="{0B167D3B-85E7-DEA6-617C-CB4F459E8EC1}"/>
              </a:ext>
            </a:extLst>
          </p:cNvPr>
          <p:cNvSpPr txBox="1"/>
          <p:nvPr/>
        </p:nvSpPr>
        <p:spPr>
          <a:xfrm>
            <a:off x="2037993" y="2579571"/>
            <a:ext cx="10888735" cy="4247317"/>
          </a:xfrm>
          <a:prstGeom prst="rect">
            <a:avLst/>
          </a:prstGeom>
          <a:noFill/>
        </p:spPr>
        <p:txBody>
          <a:bodyPr wrap="square" rtlCol="0">
            <a:spAutoFit/>
          </a:bodyPr>
          <a:lstStyle/>
          <a:p>
            <a:pPr algn="l">
              <a:buFont typeface="+mj-lt"/>
              <a:buAutoNum type="arabicPeriod"/>
            </a:pPr>
            <a:r>
              <a:rPr lang="en-US" b="0" i="0" dirty="0">
                <a:solidFill>
                  <a:srgbClr val="0D0D0D"/>
                </a:solidFill>
                <a:effectLst/>
                <a:highlight>
                  <a:srgbClr val="FFFFFF"/>
                </a:highlight>
                <a:latin typeface="Söhne"/>
              </a:rPr>
              <a:t>Zhang, L., &amp; Wang, H. (2023). "E-Commerce Trends in the Postal Industry: A Case Study Analysis." International Journal of E-Commerce Research, 15(3), 78-92.</a:t>
            </a:r>
          </a:p>
          <a:p>
            <a:pPr algn="l">
              <a:buFont typeface="+mj-lt"/>
              <a:buAutoNum type="arabicPeriod"/>
            </a:pPr>
            <a:endParaRPr lang="en-US" b="0" i="0" dirty="0">
              <a:solidFill>
                <a:srgbClr val="0D0D0D"/>
              </a:solidFill>
              <a:effectLst/>
              <a:highlight>
                <a:srgbClr val="FFFFFF"/>
              </a:highlight>
              <a:latin typeface="Söhne"/>
            </a:endParaRPr>
          </a:p>
          <a:p>
            <a:pPr algn="l">
              <a:buFont typeface="+mj-lt"/>
              <a:buAutoNum type="arabicPeriod"/>
            </a:pPr>
            <a:r>
              <a:rPr lang="en-US" b="0" i="0" dirty="0">
                <a:solidFill>
                  <a:srgbClr val="0D0D0D"/>
                </a:solidFill>
                <a:effectLst/>
                <a:highlight>
                  <a:srgbClr val="FFFFFF"/>
                </a:highlight>
                <a:latin typeface="Söhne"/>
              </a:rPr>
              <a:t>European Postal Union. (2024). "Digitalization Strategies in Postal Services: Best Practices and Case Studies." Report, European Postal Union.</a:t>
            </a:r>
          </a:p>
          <a:p>
            <a:pPr algn="l">
              <a:buFont typeface="+mj-lt"/>
              <a:buAutoNum type="arabicPeriod"/>
            </a:pPr>
            <a:endParaRPr lang="en-US" b="0" i="0" dirty="0">
              <a:solidFill>
                <a:srgbClr val="0D0D0D"/>
              </a:solidFill>
              <a:effectLst/>
              <a:highlight>
                <a:srgbClr val="FFFFFF"/>
              </a:highlight>
              <a:latin typeface="Söhne"/>
            </a:endParaRPr>
          </a:p>
          <a:p>
            <a:pPr algn="l">
              <a:buFont typeface="+mj-lt"/>
              <a:buAutoNum type="arabicPeriod"/>
            </a:pPr>
            <a:r>
              <a:rPr lang="en-US" b="0" i="0" dirty="0">
                <a:solidFill>
                  <a:srgbClr val="0D0D0D"/>
                </a:solidFill>
                <a:effectLst/>
                <a:highlight>
                  <a:srgbClr val="FFFFFF"/>
                </a:highlight>
                <a:latin typeface="Söhne"/>
              </a:rPr>
              <a:t>United States Postal Service. (2023). "E-Post Office Pilot Program: Preliminary Results and Future Implications." Research Brief, USPS Research and Development Division.</a:t>
            </a:r>
          </a:p>
          <a:p>
            <a:pPr algn="l">
              <a:buFont typeface="+mj-lt"/>
              <a:buAutoNum type="arabicPeriod"/>
            </a:pPr>
            <a:endParaRPr lang="en-US" b="0" i="0" dirty="0">
              <a:solidFill>
                <a:srgbClr val="0D0D0D"/>
              </a:solidFill>
              <a:effectLst/>
              <a:highlight>
                <a:srgbClr val="FFFFFF"/>
              </a:highlight>
              <a:latin typeface="Söhne"/>
            </a:endParaRPr>
          </a:p>
          <a:p>
            <a:pPr algn="l">
              <a:buFont typeface="+mj-lt"/>
              <a:buAutoNum type="arabicPeriod"/>
            </a:pPr>
            <a:r>
              <a:rPr lang="en-US" b="0" i="0" dirty="0">
                <a:solidFill>
                  <a:srgbClr val="0D0D0D"/>
                </a:solidFill>
                <a:effectLst/>
                <a:highlight>
                  <a:srgbClr val="FFFFFF"/>
                </a:highlight>
                <a:latin typeface="Söhne"/>
              </a:rPr>
              <a:t>International Postal Technology Association. (2022). "Innovations in E-Post Office Management: Case Studies from Global Postal Operators." White Paper, IPTA.</a:t>
            </a:r>
          </a:p>
          <a:p>
            <a:pPr algn="l">
              <a:buFont typeface="+mj-lt"/>
              <a:buAutoNum type="arabicPeriod"/>
            </a:pPr>
            <a:endParaRPr lang="en-US" b="0" i="0" dirty="0">
              <a:solidFill>
                <a:srgbClr val="0D0D0D"/>
              </a:solidFill>
              <a:effectLst/>
              <a:highlight>
                <a:srgbClr val="FFFFFF"/>
              </a:highlight>
              <a:latin typeface="Söhne"/>
            </a:endParaRPr>
          </a:p>
          <a:p>
            <a:pPr algn="l">
              <a:buFont typeface="+mj-lt"/>
              <a:buAutoNum type="arabicPeriod"/>
            </a:pPr>
            <a:r>
              <a:rPr lang="en-US" b="0" i="0" dirty="0">
                <a:solidFill>
                  <a:srgbClr val="0D0D0D"/>
                </a:solidFill>
                <a:effectLst/>
                <a:highlight>
                  <a:srgbClr val="FFFFFF"/>
                </a:highlight>
                <a:latin typeface="Söhne"/>
              </a:rPr>
              <a:t>Smith, J. (2022). "The Digital Transformation of Postal Services: Opportunities and Challenges." Journal of Postal Management, 10(2), 45-56.</a:t>
            </a:r>
          </a:p>
          <a:p>
            <a:pPr algn="l">
              <a:buFont typeface="+mj-lt"/>
              <a:buAutoNum type="arabicPeriod"/>
            </a:pPr>
            <a:endParaRPr lang="en-US" b="0" i="0" dirty="0">
              <a:solidFill>
                <a:srgbClr val="0D0D0D"/>
              </a:solidFill>
              <a:effectLst/>
              <a:highlight>
                <a:srgbClr val="FFFFFF"/>
              </a:highlight>
              <a:latin typeface="Söhne"/>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icPr>
            <a:picLocks noChangeAspect="1"/>
          </p:cNvPicPr>
          <p:nvPr/>
        </p:nvPicPr>
        <p:blipFill>
          <a:blip r:embed="rId4"/>
          <a:stretch>
            <a:fillRect/>
          </a:stretch>
        </p:blipFill>
        <p:spPr>
          <a:xfrm>
            <a:off x="9151620" y="0"/>
            <a:ext cx="5486400" cy="8229600"/>
          </a:xfrm>
          <a:prstGeom prst="rect">
            <a:avLst/>
          </a:prstGeom>
        </p:spPr>
      </p:pic>
      <p:sp>
        <p:nvSpPr>
          <p:cNvPr id="5" name="Text 1"/>
          <p:cNvSpPr/>
          <p:nvPr/>
        </p:nvSpPr>
        <p:spPr>
          <a:xfrm>
            <a:off x="833199" y="1707237"/>
            <a:ext cx="7477601" cy="1388745"/>
          </a:xfrm>
          <a:prstGeom prst="rect">
            <a:avLst/>
          </a:prstGeom>
          <a:noFill/>
          <a:ln/>
        </p:spPr>
        <p:txBody>
          <a:bodyPr wrap="square" rtlCol="0" anchor="t"/>
          <a:lstStyle/>
          <a:p>
            <a:pPr marL="0" indent="0">
              <a:lnSpc>
                <a:spcPts val="5468"/>
              </a:lnSpc>
              <a:buNone/>
            </a:pPr>
            <a:r>
              <a:rPr lang="en-US" sz="4374" b="1" dirty="0">
                <a:solidFill>
                  <a:srgbClr val="000000"/>
                </a:solidFill>
                <a:latin typeface="p22-mackinac-pro" pitchFamily="34" charset="0"/>
                <a:ea typeface="p22-mackinac-pro" pitchFamily="34" charset="-122"/>
                <a:cs typeface="p22-mackinac-pro" pitchFamily="34" charset="-120"/>
              </a:rPr>
              <a:t>Background of E-Post Office</a:t>
            </a:r>
            <a:endParaRPr lang="en-US" sz="4374" dirty="0"/>
          </a:p>
        </p:txBody>
      </p:sp>
      <p:sp>
        <p:nvSpPr>
          <p:cNvPr id="6" name="Text 2"/>
          <p:cNvSpPr/>
          <p:nvPr/>
        </p:nvSpPr>
        <p:spPr>
          <a:xfrm>
            <a:off x="833199" y="3429238"/>
            <a:ext cx="7477601" cy="1421606"/>
          </a:xfrm>
          <a:prstGeom prst="rect">
            <a:avLst/>
          </a:prstGeom>
          <a:noFill/>
          <a:ln/>
        </p:spPr>
        <p:txBody>
          <a:bodyPr wrap="square" rtlCol="0" anchor="t"/>
          <a:lstStyle/>
          <a:p>
            <a:pPr marL="0" indent="0">
              <a:lnSpc>
                <a:spcPts val="2799"/>
              </a:lnSpc>
              <a:buNone/>
            </a:pPr>
            <a:r>
              <a:rPr lang="en-US" sz="1750" dirty="0">
                <a:solidFill>
                  <a:srgbClr val="272525"/>
                </a:solidFill>
                <a:latin typeface="Eudoxus Sans" pitchFamily="34" charset="0"/>
                <a:ea typeface="Eudoxus Sans" pitchFamily="34" charset="-122"/>
                <a:cs typeface="Eudoxus Sans" pitchFamily="34" charset="-120"/>
              </a:rPr>
              <a:t>The E-Post Office is an innovative digital postal service that aims to revolutionize the traditional postal system. Leveraging the power of technology, it promises to enhance efficiency, accessibility, and sustainability in mail delivery and management.</a:t>
            </a:r>
            <a:endParaRPr lang="en-US" sz="1750" dirty="0"/>
          </a:p>
        </p:txBody>
      </p:sp>
      <p:sp>
        <p:nvSpPr>
          <p:cNvPr id="7" name="Text 3"/>
          <p:cNvSpPr/>
          <p:nvPr/>
        </p:nvSpPr>
        <p:spPr>
          <a:xfrm>
            <a:off x="833199" y="5100757"/>
            <a:ext cx="7477601" cy="1421606"/>
          </a:xfrm>
          <a:prstGeom prst="rect">
            <a:avLst/>
          </a:prstGeom>
          <a:noFill/>
          <a:ln/>
        </p:spPr>
        <p:txBody>
          <a:bodyPr wrap="square" rtlCol="0" anchor="t"/>
          <a:lstStyle/>
          <a:p>
            <a:pPr marL="0" indent="0">
              <a:lnSpc>
                <a:spcPts val="2799"/>
              </a:lnSpc>
              <a:buNone/>
            </a:pPr>
            <a:r>
              <a:rPr lang="en-US" sz="1750" dirty="0">
                <a:solidFill>
                  <a:srgbClr val="272525"/>
                </a:solidFill>
                <a:latin typeface="Eudoxus Sans" pitchFamily="34" charset="0"/>
                <a:ea typeface="Eudoxus Sans" pitchFamily="34" charset="-122"/>
                <a:cs typeface="Eudoxus Sans" pitchFamily="34" charset="-120"/>
              </a:rPr>
              <a:t>Drawing inspiration from the best practices of global postal systems, the E-Post Office seeks to address the shortcomings of conventional postal services, providing a robust and user-friendly alternative for the modern digital age.</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icPr>
            <a:picLocks noChangeAspect="1"/>
          </p:cNvPicPr>
          <p:nvPr/>
        </p:nvPicPr>
        <p:blipFill>
          <a:blip r:embed="rId4"/>
          <a:stretch>
            <a:fillRect/>
          </a:stretch>
        </p:blipFill>
        <p:spPr>
          <a:xfrm>
            <a:off x="-7620" y="0"/>
            <a:ext cx="5486400" cy="8229600"/>
          </a:xfrm>
          <a:prstGeom prst="rect">
            <a:avLst/>
          </a:prstGeom>
        </p:spPr>
      </p:pic>
      <p:sp>
        <p:nvSpPr>
          <p:cNvPr id="5" name="Text 1"/>
          <p:cNvSpPr/>
          <p:nvPr/>
        </p:nvSpPr>
        <p:spPr>
          <a:xfrm>
            <a:off x="6319599" y="1387912"/>
            <a:ext cx="7477601" cy="1388745"/>
          </a:xfrm>
          <a:prstGeom prst="rect">
            <a:avLst/>
          </a:prstGeom>
          <a:noFill/>
          <a:ln/>
        </p:spPr>
        <p:txBody>
          <a:bodyPr wrap="square" rtlCol="0" anchor="t"/>
          <a:lstStyle/>
          <a:p>
            <a:pPr marL="0" indent="0">
              <a:lnSpc>
                <a:spcPts val="5468"/>
              </a:lnSpc>
              <a:buNone/>
            </a:pPr>
            <a:r>
              <a:rPr lang="en-US" sz="4374" b="1" dirty="0">
                <a:solidFill>
                  <a:srgbClr val="000000"/>
                </a:solidFill>
                <a:latin typeface="p22-mackinac-pro" pitchFamily="34" charset="0"/>
                <a:ea typeface="p22-mackinac-pro" pitchFamily="34" charset="-122"/>
                <a:cs typeface="p22-mackinac-pro" pitchFamily="34" charset="-120"/>
              </a:rPr>
              <a:t>Study of Existing Postal Systems: Pros and Cons</a:t>
            </a:r>
            <a:endParaRPr lang="en-US" sz="4374" dirty="0"/>
          </a:p>
        </p:txBody>
      </p:sp>
      <p:sp>
        <p:nvSpPr>
          <p:cNvPr id="6" name="Text 2"/>
          <p:cNvSpPr/>
          <p:nvPr/>
        </p:nvSpPr>
        <p:spPr>
          <a:xfrm>
            <a:off x="6675001" y="3109913"/>
            <a:ext cx="7122200" cy="1066205"/>
          </a:xfrm>
          <a:prstGeom prst="rect">
            <a:avLst/>
          </a:prstGeom>
          <a:noFill/>
          <a:ln/>
        </p:spPr>
        <p:txBody>
          <a:bodyPr wrap="square" rtlCol="0" anchor="t"/>
          <a:lstStyle/>
          <a:p>
            <a:pPr marL="342900" indent="-342900" algn="l">
              <a:lnSpc>
                <a:spcPts val="2799"/>
              </a:lnSpc>
              <a:buSzPct val="100000"/>
              <a:buFont typeface="+mj-lt"/>
              <a:buAutoNum type="arabicPeriod"/>
            </a:pPr>
            <a:r>
              <a:rPr lang="en-US" sz="1750" dirty="0">
                <a:solidFill>
                  <a:srgbClr val="272525"/>
                </a:solidFill>
                <a:latin typeface="Eudoxus Sans" pitchFamily="34" charset="0"/>
                <a:ea typeface="Eudoxus Sans" pitchFamily="34" charset="-122"/>
                <a:cs typeface="Eudoxus Sans" pitchFamily="34" charset="-120"/>
              </a:rPr>
              <a:t>Conventional postal systems </a:t>
            </a:r>
            <a:r>
              <a:rPr lang="en-US" sz="1750" b="1" dirty="0">
                <a:solidFill>
                  <a:srgbClr val="272525"/>
                </a:solidFill>
                <a:latin typeface="Eudoxus Sans" pitchFamily="34" charset="0"/>
                <a:ea typeface="Eudoxus Sans" pitchFamily="34" charset="-122"/>
                <a:cs typeface="Eudoxus Sans" pitchFamily="34" charset="-120"/>
              </a:rPr>
              <a:t>offer widespread physical presence</a:t>
            </a:r>
            <a:r>
              <a:rPr lang="en-US" sz="1750" dirty="0">
                <a:solidFill>
                  <a:srgbClr val="272525"/>
                </a:solidFill>
                <a:latin typeface="Eudoxus Sans" pitchFamily="34" charset="0"/>
                <a:ea typeface="Eudoxus Sans" pitchFamily="34" charset="-122"/>
                <a:cs typeface="Eudoxus Sans" pitchFamily="34" charset="-120"/>
              </a:rPr>
              <a:t> through a network of post offices and collection points, providing a familiar and accessible service for many people.</a:t>
            </a:r>
            <a:endParaRPr lang="en-US" sz="1750" dirty="0"/>
          </a:p>
        </p:txBody>
      </p:sp>
      <p:sp>
        <p:nvSpPr>
          <p:cNvPr id="7" name="Text 3"/>
          <p:cNvSpPr/>
          <p:nvPr/>
        </p:nvSpPr>
        <p:spPr>
          <a:xfrm>
            <a:off x="6675001" y="4264938"/>
            <a:ext cx="7122200" cy="1066205"/>
          </a:xfrm>
          <a:prstGeom prst="rect">
            <a:avLst/>
          </a:prstGeom>
          <a:noFill/>
          <a:ln/>
        </p:spPr>
        <p:txBody>
          <a:bodyPr wrap="square" rtlCol="0" anchor="t"/>
          <a:lstStyle/>
          <a:p>
            <a:pPr marL="342900" indent="-342900" algn="l">
              <a:lnSpc>
                <a:spcPts val="2799"/>
              </a:lnSpc>
              <a:buSzPct val="100000"/>
              <a:buFont typeface="+mj-lt"/>
              <a:buAutoNum type="arabicPeriod" startAt="2"/>
            </a:pPr>
            <a:r>
              <a:rPr lang="en-US" sz="1750" dirty="0">
                <a:solidFill>
                  <a:srgbClr val="272525"/>
                </a:solidFill>
                <a:latin typeface="Eudoxus Sans" pitchFamily="34" charset="0"/>
                <a:ea typeface="Eudoxus Sans" pitchFamily="34" charset="-122"/>
                <a:cs typeface="Eudoxus Sans" pitchFamily="34" charset="-120"/>
              </a:rPr>
              <a:t>However, these traditional systems can be </a:t>
            </a:r>
            <a:r>
              <a:rPr lang="en-US" sz="1750" u="sng" dirty="0">
                <a:solidFill>
                  <a:srgbClr val="272525"/>
                </a:solidFill>
                <a:latin typeface="Eudoxus Sans" pitchFamily="34" charset="0"/>
                <a:ea typeface="Eudoxus Sans" pitchFamily="34" charset="-122"/>
                <a:cs typeface="Eudoxus Sans" pitchFamily="34" charset="-120"/>
              </a:rPr>
              <a:t>slow, inefficient, and lacking in flexibility</a:t>
            </a:r>
            <a:r>
              <a:rPr lang="en-US" sz="1750" dirty="0">
                <a:solidFill>
                  <a:srgbClr val="272525"/>
                </a:solidFill>
                <a:latin typeface="Eudoxus Sans" pitchFamily="34" charset="0"/>
                <a:ea typeface="Eudoxus Sans" pitchFamily="34" charset="-122"/>
                <a:cs typeface="Eudoxus Sans" pitchFamily="34" charset="-120"/>
              </a:rPr>
              <a:t>, often struggling to adapt to the demands of modern communication and logistics.</a:t>
            </a:r>
            <a:endParaRPr lang="en-US" sz="1750" dirty="0"/>
          </a:p>
        </p:txBody>
      </p:sp>
      <p:sp>
        <p:nvSpPr>
          <p:cNvPr id="8" name="Text 4"/>
          <p:cNvSpPr/>
          <p:nvPr/>
        </p:nvSpPr>
        <p:spPr>
          <a:xfrm>
            <a:off x="6675001" y="5419963"/>
            <a:ext cx="7122200" cy="1421606"/>
          </a:xfrm>
          <a:prstGeom prst="rect">
            <a:avLst/>
          </a:prstGeom>
          <a:noFill/>
          <a:ln/>
        </p:spPr>
        <p:txBody>
          <a:bodyPr wrap="square" rtlCol="0" anchor="t"/>
          <a:lstStyle/>
          <a:p>
            <a:pPr marL="342900" indent="-342900" algn="l">
              <a:lnSpc>
                <a:spcPts val="2799"/>
              </a:lnSpc>
              <a:buSzPct val="100000"/>
              <a:buFont typeface="+mj-lt"/>
              <a:buAutoNum type="arabicPeriod" startAt="3"/>
            </a:pPr>
            <a:r>
              <a:rPr lang="en-US" sz="1750" dirty="0">
                <a:solidFill>
                  <a:srgbClr val="272525"/>
                </a:solidFill>
                <a:latin typeface="Eudoxus Sans" pitchFamily="34" charset="0"/>
                <a:ea typeface="Eudoxus Sans" pitchFamily="34" charset="-122"/>
                <a:cs typeface="Eudoxus Sans" pitchFamily="34" charset="-120"/>
              </a:rPr>
              <a:t>In contrast, </a:t>
            </a:r>
            <a:r>
              <a:rPr lang="en-US" sz="1750" b="1" dirty="0">
                <a:solidFill>
                  <a:srgbClr val="272525"/>
                </a:solidFill>
                <a:latin typeface="Eudoxus Sans" pitchFamily="34" charset="0"/>
                <a:ea typeface="Eudoxus Sans" pitchFamily="34" charset="-122"/>
                <a:cs typeface="Eudoxus Sans" pitchFamily="34" charset="-120"/>
              </a:rPr>
              <a:t>digital-based postal solutions</a:t>
            </a:r>
            <a:r>
              <a:rPr lang="en-US" sz="1750" dirty="0">
                <a:solidFill>
                  <a:srgbClr val="272525"/>
                </a:solidFill>
                <a:latin typeface="Eudoxus Sans" pitchFamily="34" charset="0"/>
                <a:ea typeface="Eudoxus Sans" pitchFamily="34" charset="-122"/>
                <a:cs typeface="Eudoxus Sans" pitchFamily="34" charset="-120"/>
              </a:rPr>
              <a:t> like the proposed E-Post Office can </a:t>
            </a:r>
            <a:r>
              <a:rPr lang="en-US" sz="1750" i="1" dirty="0">
                <a:solidFill>
                  <a:srgbClr val="272525"/>
                </a:solidFill>
                <a:latin typeface="Eudoxus Sans" pitchFamily="34" charset="0"/>
                <a:ea typeface="Eudoxus Sans" pitchFamily="34" charset="-122"/>
                <a:cs typeface="Eudoxus Sans" pitchFamily="34" charset="-120"/>
              </a:rPr>
              <a:t>leverage technology to offer faster, more convenient, and more personalized services</a:t>
            </a:r>
            <a:r>
              <a:rPr lang="en-US" sz="1750" dirty="0">
                <a:solidFill>
                  <a:srgbClr val="272525"/>
                </a:solidFill>
                <a:latin typeface="Eudoxus Sans" pitchFamily="34" charset="0"/>
                <a:ea typeface="Eudoxus Sans" pitchFamily="34" charset="-122"/>
                <a:cs typeface="Eudoxus Sans" pitchFamily="34" charset="-120"/>
              </a:rPr>
              <a:t>, potentially addressing the shortcomings of legacy postal systems.</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icPr>
            <a:picLocks noChangeAspect="1"/>
          </p:cNvPicPr>
          <p:nvPr/>
        </p:nvPicPr>
        <p:blipFill>
          <a:blip r:embed="rId4"/>
          <a:stretch>
            <a:fillRect/>
          </a:stretch>
        </p:blipFill>
        <p:spPr>
          <a:xfrm>
            <a:off x="10980420" y="0"/>
            <a:ext cx="3657600" cy="8229600"/>
          </a:xfrm>
          <a:prstGeom prst="rect">
            <a:avLst/>
          </a:prstGeom>
        </p:spPr>
      </p:pic>
      <p:sp>
        <p:nvSpPr>
          <p:cNvPr id="5" name="Text 1"/>
          <p:cNvSpPr/>
          <p:nvPr/>
        </p:nvSpPr>
        <p:spPr>
          <a:xfrm>
            <a:off x="833199" y="747713"/>
            <a:ext cx="8892421" cy="694373"/>
          </a:xfrm>
          <a:prstGeom prst="rect">
            <a:avLst/>
          </a:prstGeom>
          <a:noFill/>
          <a:ln/>
        </p:spPr>
        <p:txBody>
          <a:bodyPr wrap="none" rtlCol="0" anchor="t"/>
          <a:lstStyle/>
          <a:p>
            <a:pPr marL="0" indent="0">
              <a:lnSpc>
                <a:spcPts val="5468"/>
              </a:lnSpc>
              <a:buNone/>
            </a:pPr>
            <a:r>
              <a:rPr lang="en-US" sz="4374" b="1" dirty="0">
                <a:solidFill>
                  <a:srgbClr val="000000"/>
                </a:solidFill>
                <a:latin typeface="p22-mackinac-pro" pitchFamily="34" charset="0"/>
                <a:ea typeface="p22-mackinac-pro" pitchFamily="34" charset="-122"/>
                <a:cs typeface="p22-mackinac-pro" pitchFamily="34" charset="-120"/>
              </a:rPr>
              <a:t>Problem Statement and Solution</a:t>
            </a:r>
            <a:endParaRPr lang="en-US" sz="4374" dirty="0"/>
          </a:p>
        </p:txBody>
      </p:sp>
      <p:sp>
        <p:nvSpPr>
          <p:cNvPr id="6" name="Shape 2"/>
          <p:cNvSpPr/>
          <p:nvPr/>
        </p:nvSpPr>
        <p:spPr>
          <a:xfrm>
            <a:off x="1144310" y="1775341"/>
            <a:ext cx="44410" cy="5706427"/>
          </a:xfrm>
          <a:prstGeom prst="roundRect">
            <a:avLst>
              <a:gd name="adj" fmla="val 225151"/>
            </a:avLst>
          </a:prstGeom>
          <a:solidFill>
            <a:srgbClr val="B2D4E5"/>
          </a:solidFill>
          <a:ln/>
        </p:spPr>
      </p:sp>
      <p:sp>
        <p:nvSpPr>
          <p:cNvPr id="7" name="Shape 3"/>
          <p:cNvSpPr/>
          <p:nvPr/>
        </p:nvSpPr>
        <p:spPr>
          <a:xfrm>
            <a:off x="1416427" y="2176641"/>
            <a:ext cx="777597" cy="44410"/>
          </a:xfrm>
          <a:prstGeom prst="roundRect">
            <a:avLst>
              <a:gd name="adj" fmla="val 225151"/>
            </a:avLst>
          </a:prstGeom>
          <a:solidFill>
            <a:srgbClr val="B2D4E5"/>
          </a:solidFill>
          <a:ln/>
        </p:spPr>
      </p:sp>
      <p:sp>
        <p:nvSpPr>
          <p:cNvPr id="8" name="Shape 4"/>
          <p:cNvSpPr/>
          <p:nvPr/>
        </p:nvSpPr>
        <p:spPr>
          <a:xfrm>
            <a:off x="916484" y="1948934"/>
            <a:ext cx="499943" cy="499943"/>
          </a:xfrm>
          <a:prstGeom prst="roundRect">
            <a:avLst>
              <a:gd name="adj" fmla="val 20000"/>
            </a:avLst>
          </a:prstGeom>
          <a:solidFill>
            <a:srgbClr val="CCEEFF"/>
          </a:solidFill>
          <a:ln w="7620">
            <a:solidFill>
              <a:srgbClr val="B2D4E5"/>
            </a:solidFill>
            <a:prstDash val="solid"/>
          </a:ln>
        </p:spPr>
      </p:sp>
      <p:sp>
        <p:nvSpPr>
          <p:cNvPr id="9" name="Text 5"/>
          <p:cNvSpPr/>
          <p:nvPr/>
        </p:nvSpPr>
        <p:spPr>
          <a:xfrm>
            <a:off x="1098768" y="1990606"/>
            <a:ext cx="135374" cy="416481"/>
          </a:xfrm>
          <a:prstGeom prst="rect">
            <a:avLst/>
          </a:prstGeom>
          <a:noFill/>
          <a:ln/>
        </p:spPr>
        <p:txBody>
          <a:bodyPr wrap="none" rtlCol="0" anchor="t"/>
          <a:lstStyle/>
          <a:p>
            <a:pPr marL="0" indent="0" algn="ctr">
              <a:lnSpc>
                <a:spcPts val="3281"/>
              </a:lnSpc>
              <a:buNone/>
            </a:pPr>
            <a:r>
              <a:rPr lang="en-US" sz="2624" b="1" dirty="0">
                <a:solidFill>
                  <a:srgbClr val="272525"/>
                </a:solidFill>
                <a:latin typeface="p22-mackinac-pro" pitchFamily="34" charset="0"/>
                <a:ea typeface="p22-mackinac-pro" pitchFamily="34" charset="-122"/>
                <a:cs typeface="p22-mackinac-pro" pitchFamily="34" charset="-120"/>
              </a:rPr>
              <a:t>1</a:t>
            </a:r>
            <a:endParaRPr lang="en-US" sz="2624" dirty="0"/>
          </a:p>
        </p:txBody>
      </p:sp>
      <p:sp>
        <p:nvSpPr>
          <p:cNvPr id="10" name="Text 6"/>
          <p:cNvSpPr/>
          <p:nvPr/>
        </p:nvSpPr>
        <p:spPr>
          <a:xfrm>
            <a:off x="2388513" y="1997512"/>
            <a:ext cx="3402687" cy="347186"/>
          </a:xfrm>
          <a:prstGeom prst="rect">
            <a:avLst/>
          </a:prstGeom>
          <a:noFill/>
          <a:ln/>
        </p:spPr>
        <p:txBody>
          <a:bodyPr wrap="none" rtlCol="0" anchor="t"/>
          <a:lstStyle/>
          <a:p>
            <a:pPr marL="0" indent="0" algn="l">
              <a:lnSpc>
                <a:spcPts val="2734"/>
              </a:lnSpc>
              <a:buNone/>
            </a:pPr>
            <a:r>
              <a:rPr lang="en-US" sz="2187" b="1" dirty="0">
                <a:solidFill>
                  <a:srgbClr val="272525"/>
                </a:solidFill>
                <a:latin typeface="p22-mackinac-pro" pitchFamily="34" charset="0"/>
                <a:ea typeface="p22-mackinac-pro" pitchFamily="34" charset="-122"/>
                <a:cs typeface="p22-mackinac-pro" pitchFamily="34" charset="-120"/>
              </a:rPr>
              <a:t>Inefficient Postal System</a:t>
            </a:r>
            <a:endParaRPr lang="en-US" sz="2187" dirty="0"/>
          </a:p>
        </p:txBody>
      </p:sp>
      <p:sp>
        <p:nvSpPr>
          <p:cNvPr id="11" name="Text 7"/>
          <p:cNvSpPr/>
          <p:nvPr/>
        </p:nvSpPr>
        <p:spPr>
          <a:xfrm>
            <a:off x="2388513" y="2477929"/>
            <a:ext cx="7751088" cy="710803"/>
          </a:xfrm>
          <a:prstGeom prst="rect">
            <a:avLst/>
          </a:prstGeom>
          <a:noFill/>
          <a:ln/>
        </p:spPr>
        <p:txBody>
          <a:bodyPr wrap="square" rtlCol="0" anchor="t"/>
          <a:lstStyle/>
          <a:p>
            <a:pPr marL="0" indent="0" algn="l">
              <a:lnSpc>
                <a:spcPts val="2799"/>
              </a:lnSpc>
              <a:buNone/>
            </a:pPr>
            <a:r>
              <a:rPr lang="en-US" sz="1750" dirty="0">
                <a:solidFill>
                  <a:srgbClr val="272525"/>
                </a:solidFill>
                <a:latin typeface="Eudoxus Sans" pitchFamily="34" charset="0"/>
                <a:ea typeface="Eudoxus Sans" pitchFamily="34" charset="-122"/>
                <a:cs typeface="Eudoxus Sans" pitchFamily="34" charset="-120"/>
              </a:rPr>
              <a:t>The existing postal system faces challenges like slow delivery, high costs, and limited tracking capabilities, leading to customer dissatisfaction.</a:t>
            </a:r>
            <a:endParaRPr lang="en-US" sz="1750" dirty="0"/>
          </a:p>
        </p:txBody>
      </p:sp>
      <p:sp>
        <p:nvSpPr>
          <p:cNvPr id="12" name="Shape 8"/>
          <p:cNvSpPr/>
          <p:nvPr/>
        </p:nvSpPr>
        <p:spPr>
          <a:xfrm>
            <a:off x="1416427" y="4034373"/>
            <a:ext cx="777597" cy="44410"/>
          </a:xfrm>
          <a:prstGeom prst="roundRect">
            <a:avLst>
              <a:gd name="adj" fmla="val 225151"/>
            </a:avLst>
          </a:prstGeom>
          <a:solidFill>
            <a:srgbClr val="B2D4E5"/>
          </a:solidFill>
          <a:ln/>
        </p:spPr>
      </p:sp>
      <p:sp>
        <p:nvSpPr>
          <p:cNvPr id="13" name="Shape 9"/>
          <p:cNvSpPr/>
          <p:nvPr/>
        </p:nvSpPr>
        <p:spPr>
          <a:xfrm>
            <a:off x="916484" y="3806666"/>
            <a:ext cx="499943" cy="499943"/>
          </a:xfrm>
          <a:prstGeom prst="roundRect">
            <a:avLst>
              <a:gd name="adj" fmla="val 20000"/>
            </a:avLst>
          </a:prstGeom>
          <a:solidFill>
            <a:srgbClr val="CCEEFF"/>
          </a:solidFill>
          <a:ln w="7620">
            <a:solidFill>
              <a:srgbClr val="B2D4E5"/>
            </a:solidFill>
            <a:prstDash val="solid"/>
          </a:ln>
        </p:spPr>
      </p:sp>
      <p:sp>
        <p:nvSpPr>
          <p:cNvPr id="14" name="Text 10"/>
          <p:cNvSpPr/>
          <p:nvPr/>
        </p:nvSpPr>
        <p:spPr>
          <a:xfrm>
            <a:off x="1069360" y="3848338"/>
            <a:ext cx="194072" cy="416481"/>
          </a:xfrm>
          <a:prstGeom prst="rect">
            <a:avLst/>
          </a:prstGeom>
          <a:noFill/>
          <a:ln/>
        </p:spPr>
        <p:txBody>
          <a:bodyPr wrap="none" rtlCol="0" anchor="t"/>
          <a:lstStyle/>
          <a:p>
            <a:pPr marL="0" indent="0" algn="ctr">
              <a:lnSpc>
                <a:spcPts val="3281"/>
              </a:lnSpc>
              <a:buNone/>
            </a:pPr>
            <a:r>
              <a:rPr lang="en-US" sz="2624" b="1" dirty="0">
                <a:solidFill>
                  <a:srgbClr val="272525"/>
                </a:solidFill>
                <a:latin typeface="p22-mackinac-pro" pitchFamily="34" charset="0"/>
                <a:ea typeface="p22-mackinac-pro" pitchFamily="34" charset="-122"/>
                <a:cs typeface="p22-mackinac-pro" pitchFamily="34" charset="-120"/>
              </a:rPr>
              <a:t>2</a:t>
            </a:r>
            <a:endParaRPr lang="en-US" sz="2624" dirty="0"/>
          </a:p>
        </p:txBody>
      </p:sp>
      <p:sp>
        <p:nvSpPr>
          <p:cNvPr id="15" name="Text 11"/>
          <p:cNvSpPr/>
          <p:nvPr/>
        </p:nvSpPr>
        <p:spPr>
          <a:xfrm>
            <a:off x="2388513" y="3855244"/>
            <a:ext cx="2918460" cy="347186"/>
          </a:xfrm>
          <a:prstGeom prst="rect">
            <a:avLst/>
          </a:prstGeom>
          <a:noFill/>
          <a:ln/>
        </p:spPr>
        <p:txBody>
          <a:bodyPr wrap="none" rtlCol="0" anchor="t"/>
          <a:lstStyle/>
          <a:p>
            <a:pPr marL="0" indent="0" algn="l">
              <a:lnSpc>
                <a:spcPts val="2734"/>
              </a:lnSpc>
              <a:buNone/>
            </a:pPr>
            <a:r>
              <a:rPr lang="en-US" sz="2187" b="1" dirty="0">
                <a:solidFill>
                  <a:srgbClr val="272525"/>
                </a:solidFill>
                <a:latin typeface="p22-mackinac-pro" pitchFamily="34" charset="0"/>
                <a:ea typeface="p22-mackinac-pro" pitchFamily="34" charset="-122"/>
                <a:cs typeface="p22-mackinac-pro" pitchFamily="34" charset="-120"/>
              </a:rPr>
              <a:t>Lack of Digitalization</a:t>
            </a:r>
            <a:endParaRPr lang="en-US" sz="2187" dirty="0"/>
          </a:p>
        </p:txBody>
      </p:sp>
      <p:sp>
        <p:nvSpPr>
          <p:cNvPr id="16" name="Text 12"/>
          <p:cNvSpPr/>
          <p:nvPr/>
        </p:nvSpPr>
        <p:spPr>
          <a:xfrm>
            <a:off x="2388513" y="4335661"/>
            <a:ext cx="7751088" cy="710803"/>
          </a:xfrm>
          <a:prstGeom prst="rect">
            <a:avLst/>
          </a:prstGeom>
          <a:noFill/>
          <a:ln/>
        </p:spPr>
        <p:txBody>
          <a:bodyPr wrap="square" rtlCol="0" anchor="t"/>
          <a:lstStyle/>
          <a:p>
            <a:pPr marL="0" indent="0" algn="l">
              <a:lnSpc>
                <a:spcPts val="2799"/>
              </a:lnSpc>
              <a:buNone/>
            </a:pPr>
            <a:r>
              <a:rPr lang="en-US" sz="1750" dirty="0">
                <a:solidFill>
                  <a:srgbClr val="272525"/>
                </a:solidFill>
                <a:latin typeface="Eudoxus Sans" pitchFamily="34" charset="0"/>
                <a:ea typeface="Eudoxus Sans" pitchFamily="34" charset="-122"/>
                <a:cs typeface="Eudoxus Sans" pitchFamily="34" charset="-120"/>
              </a:rPr>
              <a:t>Traditional postal services struggle to adapt to the digital age, lacking online platforms and automated processes for seamless operations.</a:t>
            </a:r>
            <a:endParaRPr lang="en-US" sz="1750" dirty="0"/>
          </a:p>
        </p:txBody>
      </p:sp>
      <p:sp>
        <p:nvSpPr>
          <p:cNvPr id="17" name="Shape 13"/>
          <p:cNvSpPr/>
          <p:nvPr/>
        </p:nvSpPr>
        <p:spPr>
          <a:xfrm>
            <a:off x="1416427" y="5892105"/>
            <a:ext cx="777597" cy="44410"/>
          </a:xfrm>
          <a:prstGeom prst="roundRect">
            <a:avLst>
              <a:gd name="adj" fmla="val 225151"/>
            </a:avLst>
          </a:prstGeom>
          <a:solidFill>
            <a:srgbClr val="B2D4E5"/>
          </a:solidFill>
          <a:ln/>
        </p:spPr>
      </p:sp>
      <p:sp>
        <p:nvSpPr>
          <p:cNvPr id="18" name="Shape 14"/>
          <p:cNvSpPr/>
          <p:nvPr/>
        </p:nvSpPr>
        <p:spPr>
          <a:xfrm>
            <a:off x="916484" y="5664398"/>
            <a:ext cx="499943" cy="499943"/>
          </a:xfrm>
          <a:prstGeom prst="roundRect">
            <a:avLst>
              <a:gd name="adj" fmla="val 20000"/>
            </a:avLst>
          </a:prstGeom>
          <a:solidFill>
            <a:srgbClr val="CCEEFF"/>
          </a:solidFill>
          <a:ln w="7620">
            <a:solidFill>
              <a:srgbClr val="B2D4E5"/>
            </a:solidFill>
            <a:prstDash val="solid"/>
          </a:ln>
        </p:spPr>
      </p:sp>
      <p:sp>
        <p:nvSpPr>
          <p:cNvPr id="19" name="Text 15"/>
          <p:cNvSpPr/>
          <p:nvPr/>
        </p:nvSpPr>
        <p:spPr>
          <a:xfrm>
            <a:off x="1066621" y="5706070"/>
            <a:ext cx="199668" cy="416481"/>
          </a:xfrm>
          <a:prstGeom prst="rect">
            <a:avLst/>
          </a:prstGeom>
          <a:noFill/>
          <a:ln/>
        </p:spPr>
        <p:txBody>
          <a:bodyPr wrap="none" rtlCol="0" anchor="t"/>
          <a:lstStyle/>
          <a:p>
            <a:pPr marL="0" indent="0" algn="ctr">
              <a:lnSpc>
                <a:spcPts val="3281"/>
              </a:lnSpc>
              <a:buNone/>
            </a:pPr>
            <a:r>
              <a:rPr lang="en-US" sz="2624" b="1" dirty="0">
                <a:solidFill>
                  <a:srgbClr val="272525"/>
                </a:solidFill>
                <a:latin typeface="p22-mackinac-pro" pitchFamily="34" charset="0"/>
                <a:ea typeface="p22-mackinac-pro" pitchFamily="34" charset="-122"/>
                <a:cs typeface="p22-mackinac-pro" pitchFamily="34" charset="-120"/>
              </a:rPr>
              <a:t>3</a:t>
            </a:r>
            <a:endParaRPr lang="en-US" sz="2624" dirty="0"/>
          </a:p>
        </p:txBody>
      </p:sp>
      <p:sp>
        <p:nvSpPr>
          <p:cNvPr id="20" name="Text 16"/>
          <p:cNvSpPr/>
          <p:nvPr/>
        </p:nvSpPr>
        <p:spPr>
          <a:xfrm>
            <a:off x="2388513" y="5712976"/>
            <a:ext cx="2998470" cy="347186"/>
          </a:xfrm>
          <a:prstGeom prst="rect">
            <a:avLst/>
          </a:prstGeom>
          <a:noFill/>
          <a:ln/>
        </p:spPr>
        <p:txBody>
          <a:bodyPr wrap="none" rtlCol="0" anchor="t"/>
          <a:lstStyle/>
          <a:p>
            <a:pPr marL="0" indent="0" algn="l">
              <a:lnSpc>
                <a:spcPts val="2734"/>
              </a:lnSpc>
              <a:buNone/>
            </a:pPr>
            <a:r>
              <a:rPr lang="en-US" sz="2187" b="1" dirty="0">
                <a:solidFill>
                  <a:srgbClr val="272525"/>
                </a:solidFill>
                <a:latin typeface="p22-mackinac-pro" pitchFamily="34" charset="0"/>
                <a:ea typeface="p22-mackinac-pro" pitchFamily="34" charset="-122"/>
                <a:cs typeface="p22-mackinac-pro" pitchFamily="34" charset="-120"/>
              </a:rPr>
              <a:t>E-Post Office Solution</a:t>
            </a:r>
            <a:endParaRPr lang="en-US" sz="2187" dirty="0"/>
          </a:p>
        </p:txBody>
      </p:sp>
      <p:sp>
        <p:nvSpPr>
          <p:cNvPr id="21" name="Text 17"/>
          <p:cNvSpPr/>
          <p:nvPr/>
        </p:nvSpPr>
        <p:spPr>
          <a:xfrm>
            <a:off x="2388513" y="6193393"/>
            <a:ext cx="7751088" cy="1066205"/>
          </a:xfrm>
          <a:prstGeom prst="rect">
            <a:avLst/>
          </a:prstGeom>
          <a:noFill/>
          <a:ln/>
        </p:spPr>
        <p:txBody>
          <a:bodyPr wrap="square" rtlCol="0" anchor="t"/>
          <a:lstStyle/>
          <a:p>
            <a:pPr marL="0" indent="0" algn="l">
              <a:lnSpc>
                <a:spcPts val="2799"/>
              </a:lnSpc>
              <a:buNone/>
            </a:pPr>
            <a:r>
              <a:rPr lang="en-US" sz="1750" dirty="0">
                <a:solidFill>
                  <a:srgbClr val="272525"/>
                </a:solidFill>
                <a:latin typeface="Eudoxus Sans" pitchFamily="34" charset="0"/>
                <a:ea typeface="Eudoxus Sans" pitchFamily="34" charset="-122"/>
                <a:cs typeface="Eudoxus Sans" pitchFamily="34" charset="-120"/>
              </a:rPr>
              <a:t>The E-Post Office management system aims to address these issues by introducing a comprehensive digital platform for efficient postal services and enhanced customer experience.</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icPr>
            <a:picLocks noChangeAspect="1"/>
          </p:cNvPicPr>
          <p:nvPr/>
        </p:nvPicPr>
        <p:blipFill>
          <a:blip r:embed="rId4"/>
          <a:stretch>
            <a:fillRect/>
          </a:stretch>
        </p:blipFill>
        <p:spPr>
          <a:xfrm>
            <a:off x="9151620" y="0"/>
            <a:ext cx="5486400" cy="8229600"/>
          </a:xfrm>
          <a:prstGeom prst="rect">
            <a:avLst/>
          </a:prstGeom>
        </p:spPr>
      </p:pic>
      <p:sp>
        <p:nvSpPr>
          <p:cNvPr id="5" name="Text 1"/>
          <p:cNvSpPr/>
          <p:nvPr/>
        </p:nvSpPr>
        <p:spPr>
          <a:xfrm>
            <a:off x="833199" y="2187535"/>
            <a:ext cx="7477601" cy="1388745"/>
          </a:xfrm>
          <a:prstGeom prst="rect">
            <a:avLst/>
          </a:prstGeom>
          <a:noFill/>
          <a:ln/>
        </p:spPr>
        <p:txBody>
          <a:bodyPr wrap="square" rtlCol="0" anchor="t"/>
          <a:lstStyle/>
          <a:p>
            <a:pPr marL="0" indent="0">
              <a:lnSpc>
                <a:spcPts val="5468"/>
              </a:lnSpc>
              <a:buNone/>
            </a:pPr>
            <a:r>
              <a:rPr lang="en-US" sz="4374" b="1" dirty="0">
                <a:solidFill>
                  <a:srgbClr val="000000"/>
                </a:solidFill>
                <a:latin typeface="p22-mackinac-pro" pitchFamily="34" charset="0"/>
                <a:ea typeface="p22-mackinac-pro" pitchFamily="34" charset="-122"/>
                <a:cs typeface="p22-mackinac-pro" pitchFamily="34" charset="-120"/>
              </a:rPr>
              <a:t>Description of the E-Post Office Project</a:t>
            </a:r>
            <a:endParaRPr lang="en-US" sz="4374" dirty="0"/>
          </a:p>
        </p:txBody>
      </p:sp>
      <p:sp>
        <p:nvSpPr>
          <p:cNvPr id="6" name="Text 2"/>
          <p:cNvSpPr/>
          <p:nvPr/>
        </p:nvSpPr>
        <p:spPr>
          <a:xfrm>
            <a:off x="833199" y="3909536"/>
            <a:ext cx="7477601" cy="2132409"/>
          </a:xfrm>
          <a:prstGeom prst="rect">
            <a:avLst/>
          </a:prstGeom>
          <a:noFill/>
          <a:ln/>
        </p:spPr>
        <p:txBody>
          <a:bodyPr wrap="square" rtlCol="0" anchor="t"/>
          <a:lstStyle/>
          <a:p>
            <a:pPr marL="0" indent="0">
              <a:lnSpc>
                <a:spcPts val="2799"/>
              </a:lnSpc>
              <a:buNone/>
            </a:pPr>
            <a:r>
              <a:rPr lang="en-US" sz="1750" dirty="0">
                <a:solidFill>
                  <a:srgbClr val="272525"/>
                </a:solidFill>
                <a:latin typeface="Eudoxus Sans" pitchFamily="34" charset="0"/>
                <a:ea typeface="Eudoxus Sans" pitchFamily="34" charset="-122"/>
                <a:cs typeface="Eudoxus Sans" pitchFamily="34" charset="-120"/>
              </a:rPr>
              <a:t>The E-Post Office project aims to revolutionize traditional postal services by leveraging digital technologies. It will create an integrated platform that combines online ordering, digital mailboxes, and automated delivery, providing a seamless and efficient postal experience for users. The project will streamline operations, reduce costs, and improve responsiveness to customer needs.</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sp>
        <p:nvSpPr>
          <p:cNvPr id="4" name="Text 1"/>
          <p:cNvSpPr/>
          <p:nvPr/>
        </p:nvSpPr>
        <p:spPr>
          <a:xfrm>
            <a:off x="2037993" y="1108829"/>
            <a:ext cx="8270319" cy="694373"/>
          </a:xfrm>
          <a:prstGeom prst="rect">
            <a:avLst/>
          </a:prstGeom>
          <a:noFill/>
          <a:ln/>
        </p:spPr>
        <p:txBody>
          <a:bodyPr wrap="none" rtlCol="0" anchor="t"/>
          <a:lstStyle/>
          <a:p>
            <a:pPr marL="0" indent="0">
              <a:lnSpc>
                <a:spcPts val="5468"/>
              </a:lnSpc>
              <a:buNone/>
            </a:pPr>
            <a:r>
              <a:rPr lang="en-US" sz="4374" b="1" dirty="0">
                <a:solidFill>
                  <a:srgbClr val="000000"/>
                </a:solidFill>
                <a:latin typeface="p22-mackinac-pro" pitchFamily="34" charset="0"/>
                <a:ea typeface="p22-mackinac-pro" pitchFamily="34" charset="-122"/>
                <a:cs typeface="p22-mackinac-pro" pitchFamily="34" charset="-120"/>
              </a:rPr>
              <a:t>Objectives of the E-Post Office</a:t>
            </a:r>
            <a:endParaRPr lang="en-US" sz="4374" dirty="0"/>
          </a:p>
        </p:txBody>
      </p:sp>
      <p:sp>
        <p:nvSpPr>
          <p:cNvPr id="5" name="Shape 2"/>
          <p:cNvSpPr/>
          <p:nvPr/>
        </p:nvSpPr>
        <p:spPr>
          <a:xfrm>
            <a:off x="2037993" y="2421136"/>
            <a:ext cx="499943" cy="499943"/>
          </a:xfrm>
          <a:prstGeom prst="roundRect">
            <a:avLst>
              <a:gd name="adj" fmla="val 20000"/>
            </a:avLst>
          </a:prstGeom>
          <a:solidFill>
            <a:srgbClr val="CCEEFF"/>
          </a:solidFill>
          <a:ln w="7620">
            <a:solidFill>
              <a:srgbClr val="B2D4E5"/>
            </a:solidFill>
            <a:prstDash val="solid"/>
          </a:ln>
        </p:spPr>
      </p:sp>
      <p:sp>
        <p:nvSpPr>
          <p:cNvPr id="6" name="Text 3"/>
          <p:cNvSpPr/>
          <p:nvPr/>
        </p:nvSpPr>
        <p:spPr>
          <a:xfrm>
            <a:off x="2220278" y="2462808"/>
            <a:ext cx="135374" cy="416481"/>
          </a:xfrm>
          <a:prstGeom prst="rect">
            <a:avLst/>
          </a:prstGeom>
          <a:noFill/>
          <a:ln/>
        </p:spPr>
        <p:txBody>
          <a:bodyPr wrap="none" rtlCol="0" anchor="t"/>
          <a:lstStyle/>
          <a:p>
            <a:pPr marL="0" indent="0" algn="ctr">
              <a:lnSpc>
                <a:spcPts val="3281"/>
              </a:lnSpc>
              <a:buNone/>
            </a:pPr>
            <a:r>
              <a:rPr lang="en-US" sz="2624" b="1" dirty="0">
                <a:solidFill>
                  <a:srgbClr val="272525"/>
                </a:solidFill>
                <a:latin typeface="p22-mackinac-pro" pitchFamily="34" charset="0"/>
                <a:ea typeface="p22-mackinac-pro" pitchFamily="34" charset="-122"/>
                <a:cs typeface="p22-mackinac-pro" pitchFamily="34" charset="-120"/>
              </a:rPr>
              <a:t>1</a:t>
            </a:r>
            <a:endParaRPr lang="en-US" sz="2624" dirty="0"/>
          </a:p>
        </p:txBody>
      </p:sp>
      <p:sp>
        <p:nvSpPr>
          <p:cNvPr id="7" name="Text 4"/>
          <p:cNvSpPr/>
          <p:nvPr/>
        </p:nvSpPr>
        <p:spPr>
          <a:xfrm>
            <a:off x="2760107" y="2497455"/>
            <a:ext cx="3763685" cy="347186"/>
          </a:xfrm>
          <a:prstGeom prst="rect">
            <a:avLst/>
          </a:prstGeom>
          <a:noFill/>
          <a:ln/>
        </p:spPr>
        <p:txBody>
          <a:bodyPr wrap="none" rtlCol="0" anchor="t"/>
          <a:lstStyle/>
          <a:p>
            <a:pPr marL="0" indent="0">
              <a:lnSpc>
                <a:spcPts val="2734"/>
              </a:lnSpc>
              <a:buNone/>
            </a:pPr>
            <a:r>
              <a:rPr lang="en-US" sz="2187" b="1" dirty="0">
                <a:solidFill>
                  <a:srgbClr val="272525"/>
                </a:solidFill>
                <a:latin typeface="p22-mackinac-pro" pitchFamily="34" charset="0"/>
                <a:ea typeface="p22-mackinac-pro" pitchFamily="34" charset="-122"/>
                <a:cs typeface="p22-mackinac-pro" pitchFamily="34" charset="-120"/>
              </a:rPr>
              <a:t>Streamlined Postal Services</a:t>
            </a:r>
            <a:endParaRPr lang="en-US" sz="2187" dirty="0"/>
          </a:p>
        </p:txBody>
      </p:sp>
      <p:sp>
        <p:nvSpPr>
          <p:cNvPr id="8" name="Text 5"/>
          <p:cNvSpPr/>
          <p:nvPr/>
        </p:nvSpPr>
        <p:spPr>
          <a:xfrm>
            <a:off x="2760107" y="2977872"/>
            <a:ext cx="4444008" cy="1421606"/>
          </a:xfrm>
          <a:prstGeom prst="rect">
            <a:avLst/>
          </a:prstGeom>
          <a:noFill/>
          <a:ln/>
        </p:spPr>
        <p:txBody>
          <a:bodyPr wrap="square" rtlCol="0" anchor="t"/>
          <a:lstStyle/>
          <a:p>
            <a:pPr marL="0" indent="0">
              <a:lnSpc>
                <a:spcPts val="2799"/>
              </a:lnSpc>
              <a:buNone/>
            </a:pPr>
            <a:r>
              <a:rPr lang="en-US" sz="1750" dirty="0">
                <a:solidFill>
                  <a:srgbClr val="272525"/>
                </a:solidFill>
                <a:latin typeface="Eudoxus Sans" pitchFamily="34" charset="0"/>
                <a:ea typeface="Eudoxus Sans" pitchFamily="34" charset="-122"/>
                <a:cs typeface="Eudoxus Sans" pitchFamily="34" charset="-120"/>
              </a:rPr>
              <a:t>Provide efficient and modern postal services that simplify mail delivery and package handling for both individuals and businesses.</a:t>
            </a:r>
            <a:endParaRPr lang="en-US" sz="1750" dirty="0"/>
          </a:p>
        </p:txBody>
      </p:sp>
      <p:sp>
        <p:nvSpPr>
          <p:cNvPr id="9" name="Shape 6"/>
          <p:cNvSpPr/>
          <p:nvPr/>
        </p:nvSpPr>
        <p:spPr>
          <a:xfrm>
            <a:off x="7426285" y="2421136"/>
            <a:ext cx="499943" cy="499943"/>
          </a:xfrm>
          <a:prstGeom prst="roundRect">
            <a:avLst>
              <a:gd name="adj" fmla="val 20000"/>
            </a:avLst>
          </a:prstGeom>
          <a:solidFill>
            <a:srgbClr val="CCEEFF"/>
          </a:solidFill>
          <a:ln w="7620">
            <a:solidFill>
              <a:srgbClr val="B2D4E5"/>
            </a:solidFill>
            <a:prstDash val="solid"/>
          </a:ln>
        </p:spPr>
      </p:sp>
      <p:sp>
        <p:nvSpPr>
          <p:cNvPr id="10" name="Text 7"/>
          <p:cNvSpPr/>
          <p:nvPr/>
        </p:nvSpPr>
        <p:spPr>
          <a:xfrm>
            <a:off x="7579162" y="2462808"/>
            <a:ext cx="194072" cy="416481"/>
          </a:xfrm>
          <a:prstGeom prst="rect">
            <a:avLst/>
          </a:prstGeom>
          <a:noFill/>
          <a:ln/>
        </p:spPr>
        <p:txBody>
          <a:bodyPr wrap="none" rtlCol="0" anchor="t"/>
          <a:lstStyle/>
          <a:p>
            <a:pPr marL="0" indent="0" algn="ctr">
              <a:lnSpc>
                <a:spcPts val="3281"/>
              </a:lnSpc>
              <a:buNone/>
            </a:pPr>
            <a:r>
              <a:rPr lang="en-US" sz="2624" b="1" dirty="0">
                <a:solidFill>
                  <a:srgbClr val="272525"/>
                </a:solidFill>
                <a:latin typeface="p22-mackinac-pro" pitchFamily="34" charset="0"/>
                <a:ea typeface="p22-mackinac-pro" pitchFamily="34" charset="-122"/>
                <a:cs typeface="p22-mackinac-pro" pitchFamily="34" charset="-120"/>
              </a:rPr>
              <a:t>2</a:t>
            </a:r>
            <a:endParaRPr lang="en-US" sz="2624" dirty="0"/>
          </a:p>
        </p:txBody>
      </p:sp>
      <p:sp>
        <p:nvSpPr>
          <p:cNvPr id="11" name="Text 8"/>
          <p:cNvSpPr/>
          <p:nvPr/>
        </p:nvSpPr>
        <p:spPr>
          <a:xfrm>
            <a:off x="8148399" y="2497455"/>
            <a:ext cx="4333161" cy="347186"/>
          </a:xfrm>
          <a:prstGeom prst="rect">
            <a:avLst/>
          </a:prstGeom>
          <a:noFill/>
          <a:ln/>
        </p:spPr>
        <p:txBody>
          <a:bodyPr wrap="none" rtlCol="0" anchor="t"/>
          <a:lstStyle/>
          <a:p>
            <a:pPr marL="0" indent="0">
              <a:lnSpc>
                <a:spcPts val="2734"/>
              </a:lnSpc>
              <a:buNone/>
            </a:pPr>
            <a:r>
              <a:rPr lang="en-US" sz="2187" b="1" dirty="0">
                <a:solidFill>
                  <a:srgbClr val="272525"/>
                </a:solidFill>
                <a:latin typeface="p22-mackinac-pro" pitchFamily="34" charset="0"/>
                <a:ea typeface="p22-mackinac-pro" pitchFamily="34" charset="-122"/>
                <a:cs typeface="p22-mackinac-pro" pitchFamily="34" charset="-120"/>
              </a:rPr>
              <a:t>Enhanced Customer Experience</a:t>
            </a:r>
            <a:endParaRPr lang="en-US" sz="2187" dirty="0"/>
          </a:p>
        </p:txBody>
      </p:sp>
      <p:sp>
        <p:nvSpPr>
          <p:cNvPr id="12" name="Text 9"/>
          <p:cNvSpPr/>
          <p:nvPr/>
        </p:nvSpPr>
        <p:spPr>
          <a:xfrm>
            <a:off x="8148399" y="2977872"/>
            <a:ext cx="4444008" cy="1421606"/>
          </a:xfrm>
          <a:prstGeom prst="rect">
            <a:avLst/>
          </a:prstGeom>
          <a:noFill/>
          <a:ln/>
        </p:spPr>
        <p:txBody>
          <a:bodyPr wrap="square" rtlCol="0" anchor="t"/>
          <a:lstStyle/>
          <a:p>
            <a:pPr marL="0" indent="0">
              <a:lnSpc>
                <a:spcPts val="2799"/>
              </a:lnSpc>
              <a:buNone/>
            </a:pPr>
            <a:r>
              <a:rPr lang="en-US" sz="1750" dirty="0">
                <a:solidFill>
                  <a:srgbClr val="272525"/>
                </a:solidFill>
                <a:latin typeface="Eudoxus Sans" pitchFamily="34" charset="0"/>
                <a:ea typeface="Eudoxus Sans" pitchFamily="34" charset="-122"/>
                <a:cs typeface="Eudoxus Sans" pitchFamily="34" charset="-120"/>
              </a:rPr>
              <a:t>Improve the overall customer experience by offering convenient online tracking, flexible delivery options, and personalized communication.</a:t>
            </a:r>
            <a:endParaRPr lang="en-US" sz="1750" dirty="0"/>
          </a:p>
        </p:txBody>
      </p:sp>
      <p:sp>
        <p:nvSpPr>
          <p:cNvPr id="13" name="Shape 10"/>
          <p:cNvSpPr/>
          <p:nvPr/>
        </p:nvSpPr>
        <p:spPr>
          <a:xfrm>
            <a:off x="2037993" y="4795242"/>
            <a:ext cx="499943" cy="499943"/>
          </a:xfrm>
          <a:prstGeom prst="roundRect">
            <a:avLst>
              <a:gd name="adj" fmla="val 20000"/>
            </a:avLst>
          </a:prstGeom>
          <a:solidFill>
            <a:srgbClr val="CCEEFF"/>
          </a:solidFill>
          <a:ln w="7620">
            <a:solidFill>
              <a:srgbClr val="B2D4E5"/>
            </a:solidFill>
            <a:prstDash val="solid"/>
          </a:ln>
        </p:spPr>
      </p:sp>
      <p:sp>
        <p:nvSpPr>
          <p:cNvPr id="14" name="Text 11"/>
          <p:cNvSpPr/>
          <p:nvPr/>
        </p:nvSpPr>
        <p:spPr>
          <a:xfrm>
            <a:off x="2188131" y="4836914"/>
            <a:ext cx="199668" cy="416481"/>
          </a:xfrm>
          <a:prstGeom prst="rect">
            <a:avLst/>
          </a:prstGeom>
          <a:noFill/>
          <a:ln/>
        </p:spPr>
        <p:txBody>
          <a:bodyPr wrap="none" rtlCol="0" anchor="t"/>
          <a:lstStyle/>
          <a:p>
            <a:pPr marL="0" indent="0" algn="ctr">
              <a:lnSpc>
                <a:spcPts val="3281"/>
              </a:lnSpc>
              <a:buNone/>
            </a:pPr>
            <a:r>
              <a:rPr lang="en-US" sz="2624" b="1" dirty="0">
                <a:solidFill>
                  <a:srgbClr val="272525"/>
                </a:solidFill>
                <a:latin typeface="p22-mackinac-pro" pitchFamily="34" charset="0"/>
                <a:ea typeface="p22-mackinac-pro" pitchFamily="34" charset="-122"/>
                <a:cs typeface="p22-mackinac-pro" pitchFamily="34" charset="-120"/>
              </a:rPr>
              <a:t>3</a:t>
            </a:r>
            <a:endParaRPr lang="en-US" sz="2624" dirty="0"/>
          </a:p>
        </p:txBody>
      </p:sp>
      <p:sp>
        <p:nvSpPr>
          <p:cNvPr id="15" name="Text 12"/>
          <p:cNvSpPr/>
          <p:nvPr/>
        </p:nvSpPr>
        <p:spPr>
          <a:xfrm>
            <a:off x="2760107" y="4871561"/>
            <a:ext cx="4122658" cy="347186"/>
          </a:xfrm>
          <a:prstGeom prst="rect">
            <a:avLst/>
          </a:prstGeom>
          <a:noFill/>
          <a:ln/>
        </p:spPr>
        <p:txBody>
          <a:bodyPr wrap="none" rtlCol="0" anchor="t"/>
          <a:lstStyle/>
          <a:p>
            <a:pPr marL="0" indent="0">
              <a:lnSpc>
                <a:spcPts val="2734"/>
              </a:lnSpc>
              <a:buNone/>
            </a:pPr>
            <a:r>
              <a:rPr lang="en-US" sz="2187" b="1" dirty="0">
                <a:solidFill>
                  <a:srgbClr val="272525"/>
                </a:solidFill>
                <a:latin typeface="p22-mackinac-pro" pitchFamily="34" charset="0"/>
                <a:ea typeface="p22-mackinac-pro" pitchFamily="34" charset="-122"/>
                <a:cs typeface="p22-mackinac-pro" pitchFamily="34" charset="-120"/>
              </a:rPr>
              <a:t>Automation and Optimization</a:t>
            </a:r>
            <a:endParaRPr lang="en-US" sz="2187" dirty="0"/>
          </a:p>
        </p:txBody>
      </p:sp>
      <p:sp>
        <p:nvSpPr>
          <p:cNvPr id="16" name="Text 13"/>
          <p:cNvSpPr/>
          <p:nvPr/>
        </p:nvSpPr>
        <p:spPr>
          <a:xfrm>
            <a:off x="2760107" y="5351978"/>
            <a:ext cx="4444008" cy="1421606"/>
          </a:xfrm>
          <a:prstGeom prst="rect">
            <a:avLst/>
          </a:prstGeom>
          <a:noFill/>
          <a:ln/>
        </p:spPr>
        <p:txBody>
          <a:bodyPr wrap="square" rtlCol="0" anchor="t"/>
          <a:lstStyle/>
          <a:p>
            <a:pPr marL="0" indent="0">
              <a:lnSpc>
                <a:spcPts val="2799"/>
              </a:lnSpc>
              <a:buNone/>
            </a:pPr>
            <a:r>
              <a:rPr lang="en-US" sz="1750" dirty="0">
                <a:solidFill>
                  <a:srgbClr val="272525"/>
                </a:solidFill>
                <a:latin typeface="Eudoxus Sans" pitchFamily="34" charset="0"/>
                <a:ea typeface="Eudoxus Sans" pitchFamily="34" charset="-122"/>
                <a:cs typeface="Eudoxus Sans" pitchFamily="34" charset="-120"/>
              </a:rPr>
              <a:t>Leverage automation and data-driven decision-making to optimize postal operations, reduce costs, and increase productivity.</a:t>
            </a:r>
            <a:endParaRPr lang="en-US" sz="1750" dirty="0"/>
          </a:p>
        </p:txBody>
      </p:sp>
      <p:sp>
        <p:nvSpPr>
          <p:cNvPr id="17" name="Shape 14"/>
          <p:cNvSpPr/>
          <p:nvPr/>
        </p:nvSpPr>
        <p:spPr>
          <a:xfrm>
            <a:off x="7426285" y="4795242"/>
            <a:ext cx="499943" cy="499943"/>
          </a:xfrm>
          <a:prstGeom prst="roundRect">
            <a:avLst>
              <a:gd name="adj" fmla="val 20000"/>
            </a:avLst>
          </a:prstGeom>
          <a:solidFill>
            <a:srgbClr val="CCEEFF"/>
          </a:solidFill>
          <a:ln w="7620">
            <a:solidFill>
              <a:srgbClr val="B2D4E5"/>
            </a:solidFill>
            <a:prstDash val="solid"/>
          </a:ln>
        </p:spPr>
      </p:sp>
      <p:sp>
        <p:nvSpPr>
          <p:cNvPr id="18" name="Text 15"/>
          <p:cNvSpPr/>
          <p:nvPr/>
        </p:nvSpPr>
        <p:spPr>
          <a:xfrm>
            <a:off x="7571184" y="4836914"/>
            <a:ext cx="210026" cy="416481"/>
          </a:xfrm>
          <a:prstGeom prst="rect">
            <a:avLst/>
          </a:prstGeom>
          <a:noFill/>
          <a:ln/>
        </p:spPr>
        <p:txBody>
          <a:bodyPr wrap="none" rtlCol="0" anchor="t"/>
          <a:lstStyle/>
          <a:p>
            <a:pPr marL="0" indent="0" algn="ctr">
              <a:lnSpc>
                <a:spcPts val="3281"/>
              </a:lnSpc>
              <a:buNone/>
            </a:pPr>
            <a:r>
              <a:rPr lang="en-US" sz="2624" b="1" dirty="0">
                <a:solidFill>
                  <a:srgbClr val="272525"/>
                </a:solidFill>
                <a:latin typeface="p22-mackinac-pro" pitchFamily="34" charset="0"/>
                <a:ea typeface="p22-mackinac-pro" pitchFamily="34" charset="-122"/>
                <a:cs typeface="p22-mackinac-pro" pitchFamily="34" charset="-120"/>
              </a:rPr>
              <a:t>4</a:t>
            </a:r>
            <a:endParaRPr lang="en-US" sz="2624" dirty="0"/>
          </a:p>
        </p:txBody>
      </p:sp>
      <p:sp>
        <p:nvSpPr>
          <p:cNvPr id="19" name="Text 16"/>
          <p:cNvSpPr/>
          <p:nvPr/>
        </p:nvSpPr>
        <p:spPr>
          <a:xfrm>
            <a:off x="8148399" y="4871561"/>
            <a:ext cx="4444008" cy="694373"/>
          </a:xfrm>
          <a:prstGeom prst="rect">
            <a:avLst/>
          </a:prstGeom>
          <a:noFill/>
          <a:ln/>
        </p:spPr>
        <p:txBody>
          <a:bodyPr wrap="square" rtlCol="0" anchor="t"/>
          <a:lstStyle/>
          <a:p>
            <a:pPr marL="0" indent="0">
              <a:lnSpc>
                <a:spcPts val="2734"/>
              </a:lnSpc>
              <a:buNone/>
            </a:pPr>
            <a:r>
              <a:rPr lang="en-US" sz="2187" b="1" dirty="0">
                <a:solidFill>
                  <a:srgbClr val="272525"/>
                </a:solidFill>
                <a:latin typeface="p22-mackinac-pro" pitchFamily="34" charset="0"/>
                <a:ea typeface="p22-mackinac-pro" pitchFamily="34" charset="-122"/>
                <a:cs typeface="p22-mackinac-pro" pitchFamily="34" charset="-120"/>
              </a:rPr>
              <a:t>Sustainability and Eco-Friendliness</a:t>
            </a:r>
            <a:endParaRPr lang="en-US" sz="2187" dirty="0"/>
          </a:p>
        </p:txBody>
      </p:sp>
      <p:sp>
        <p:nvSpPr>
          <p:cNvPr id="20" name="Text 17"/>
          <p:cNvSpPr/>
          <p:nvPr/>
        </p:nvSpPr>
        <p:spPr>
          <a:xfrm>
            <a:off x="8148399" y="5699165"/>
            <a:ext cx="4444008" cy="1421606"/>
          </a:xfrm>
          <a:prstGeom prst="rect">
            <a:avLst/>
          </a:prstGeom>
          <a:noFill/>
          <a:ln/>
        </p:spPr>
        <p:txBody>
          <a:bodyPr wrap="square" rtlCol="0" anchor="t"/>
          <a:lstStyle/>
          <a:p>
            <a:pPr marL="0" indent="0">
              <a:lnSpc>
                <a:spcPts val="2799"/>
              </a:lnSpc>
              <a:buNone/>
            </a:pPr>
            <a:r>
              <a:rPr lang="en-US" sz="1750" dirty="0">
                <a:solidFill>
                  <a:srgbClr val="272525"/>
                </a:solidFill>
                <a:latin typeface="Eudoxus Sans" pitchFamily="34" charset="0"/>
                <a:ea typeface="Eudoxus Sans" pitchFamily="34" charset="-122"/>
                <a:cs typeface="Eudoxus Sans" pitchFamily="34" charset="-120"/>
              </a:rPr>
              <a:t>Implement sustainable practices and technologies to minimize the environmental impact of postal operations and promote green initiatives.</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14438"/>
            <a:ext cx="14630400" cy="8229600"/>
          </a:xfrm>
          <a:prstGeom prst="rect">
            <a:avLst/>
          </a:prstGeom>
          <a:solidFill>
            <a:srgbClr val="FFFFFF">
              <a:alpha val="75000"/>
            </a:srgbClr>
          </a:solidFill>
          <a:ln/>
        </p:spPr>
      </p:sp>
      <p:sp>
        <p:nvSpPr>
          <p:cNvPr id="4" name="Text 1"/>
          <p:cNvSpPr/>
          <p:nvPr/>
        </p:nvSpPr>
        <p:spPr>
          <a:xfrm>
            <a:off x="2037993" y="989290"/>
            <a:ext cx="10554414" cy="1388745"/>
          </a:xfrm>
          <a:prstGeom prst="rect">
            <a:avLst/>
          </a:prstGeom>
          <a:noFill/>
          <a:ln/>
        </p:spPr>
        <p:txBody>
          <a:bodyPr wrap="square" rtlCol="0" anchor="t"/>
          <a:lstStyle/>
          <a:p>
            <a:pPr marL="0" indent="0">
              <a:lnSpc>
                <a:spcPts val="5468"/>
              </a:lnSpc>
              <a:buNone/>
            </a:pPr>
            <a:r>
              <a:rPr lang="en-US" sz="4374" b="1" dirty="0">
                <a:solidFill>
                  <a:srgbClr val="000000"/>
                </a:solidFill>
                <a:latin typeface="p22-mackinac-pro" pitchFamily="34" charset="0"/>
                <a:ea typeface="p22-mackinac-pro" pitchFamily="34" charset="-122"/>
                <a:cs typeface="p22-mackinac-pro" pitchFamily="34" charset="-120"/>
              </a:rPr>
              <a:t>Requirements of the E-Post Office System</a:t>
            </a:r>
            <a:endParaRPr lang="en-US" sz="4374" dirty="0"/>
          </a:p>
        </p:txBody>
      </p:sp>
      <p:pic>
        <p:nvPicPr>
          <p:cNvPr id="13" name="Image 1" descr="preencoded.png">
            <a:hlinkClick r:id="rId4"/>
          </p:cNvPr>
          <p:cNvPicPr>
            <a:picLocks noChangeAspect="1"/>
          </p:cNvPicPr>
          <p:nvPr/>
        </p:nvPicPr>
        <p:blipFill>
          <a:blip r:embed="rId5"/>
          <a:stretch>
            <a:fillRect/>
          </a:stretch>
        </p:blipFill>
        <p:spPr>
          <a:xfrm>
            <a:off x="12242153" y="7589520"/>
            <a:ext cx="2296807" cy="548640"/>
          </a:xfrm>
          <a:prstGeom prst="rect">
            <a:avLst/>
          </a:prstGeom>
        </p:spPr>
      </p:pic>
      <p:sp>
        <p:nvSpPr>
          <p:cNvPr id="15" name="TextBox 14">
            <a:extLst>
              <a:ext uri="{FF2B5EF4-FFF2-40B4-BE49-F238E27FC236}">
                <a16:creationId xmlns:a16="http://schemas.microsoft.com/office/drawing/2014/main" id="{B68AA8A5-9608-D4BC-02EF-8D10E7AB554A}"/>
              </a:ext>
            </a:extLst>
          </p:cNvPr>
          <p:cNvSpPr txBox="1"/>
          <p:nvPr/>
        </p:nvSpPr>
        <p:spPr>
          <a:xfrm>
            <a:off x="2233061" y="1992429"/>
            <a:ext cx="5515276" cy="5386090"/>
          </a:xfrm>
          <a:prstGeom prst="rect">
            <a:avLst/>
          </a:prstGeom>
          <a:noFill/>
        </p:spPr>
        <p:txBody>
          <a:bodyPr wrap="square" rtlCol="0">
            <a:spAutoFit/>
          </a:bodyPr>
          <a:lstStyle/>
          <a:p>
            <a:pPr algn="l"/>
            <a:endParaRPr lang="en-US" sz="2400" b="1" i="0" dirty="0">
              <a:solidFill>
                <a:srgbClr val="0D0D0D"/>
              </a:solidFill>
              <a:effectLst/>
              <a:highlight>
                <a:srgbClr val="FFFFFF"/>
              </a:highlight>
              <a:latin typeface="Söhne"/>
            </a:endParaRPr>
          </a:p>
          <a:p>
            <a:pPr algn="l"/>
            <a:r>
              <a:rPr lang="en-US" sz="2400" b="1" i="0" dirty="0">
                <a:solidFill>
                  <a:srgbClr val="0D0D0D"/>
                </a:solidFill>
                <a:effectLst/>
                <a:highlight>
                  <a:srgbClr val="FFFFFF"/>
                </a:highlight>
                <a:latin typeface="Söhne"/>
              </a:rPr>
              <a:t>Functional Requirements:</a:t>
            </a:r>
          </a:p>
          <a:p>
            <a:pPr algn="l"/>
            <a:endParaRPr lang="en-US" b="0" i="0" dirty="0">
              <a:solidFill>
                <a:srgbClr val="0D0D0D"/>
              </a:solidFill>
              <a:effectLst/>
              <a:highlight>
                <a:srgbClr val="FFFFFF"/>
              </a:highlight>
              <a:latin typeface="Söhne"/>
            </a:endParaRPr>
          </a:p>
          <a:p>
            <a:pPr algn="l">
              <a:buFont typeface="+mj-lt"/>
              <a:buAutoNum type="arabicPeriod"/>
            </a:pPr>
            <a:r>
              <a:rPr lang="en-US" sz="2000" b="0" i="0" dirty="0">
                <a:solidFill>
                  <a:srgbClr val="0D0D0D"/>
                </a:solidFill>
                <a:effectLst/>
                <a:highlight>
                  <a:srgbClr val="FFFFFF"/>
                </a:highlight>
                <a:latin typeface="Söhne"/>
              </a:rPr>
              <a:t>User Registration and Authentication</a:t>
            </a:r>
          </a:p>
          <a:p>
            <a:pPr algn="l">
              <a:buFont typeface="+mj-lt"/>
              <a:buAutoNum type="arabicPeriod"/>
            </a:pPr>
            <a:endParaRPr lang="en-US" sz="2000" b="0" i="0" dirty="0">
              <a:solidFill>
                <a:srgbClr val="0D0D0D"/>
              </a:solidFill>
              <a:effectLst/>
              <a:highlight>
                <a:srgbClr val="FFFFFF"/>
              </a:highlight>
              <a:latin typeface="Söhne"/>
            </a:endParaRPr>
          </a:p>
          <a:p>
            <a:pPr algn="l">
              <a:buFont typeface="+mj-lt"/>
              <a:buAutoNum type="arabicPeriod"/>
            </a:pPr>
            <a:r>
              <a:rPr lang="en-US" sz="2000" b="0" i="0" dirty="0">
                <a:solidFill>
                  <a:srgbClr val="0D0D0D"/>
                </a:solidFill>
                <a:effectLst/>
                <a:highlight>
                  <a:srgbClr val="FFFFFF"/>
                </a:highlight>
                <a:latin typeface="Söhne"/>
              </a:rPr>
              <a:t>Product Catalog Management</a:t>
            </a:r>
          </a:p>
          <a:p>
            <a:pPr algn="l">
              <a:buFont typeface="+mj-lt"/>
              <a:buAutoNum type="arabicPeriod"/>
            </a:pPr>
            <a:endParaRPr lang="en-US" sz="2000" b="0" i="0" dirty="0">
              <a:solidFill>
                <a:srgbClr val="0D0D0D"/>
              </a:solidFill>
              <a:effectLst/>
              <a:highlight>
                <a:srgbClr val="FFFFFF"/>
              </a:highlight>
              <a:latin typeface="Söhne"/>
            </a:endParaRPr>
          </a:p>
          <a:p>
            <a:pPr algn="l">
              <a:buFont typeface="+mj-lt"/>
              <a:buAutoNum type="arabicPeriod"/>
            </a:pPr>
            <a:r>
              <a:rPr lang="en-US" sz="2000" b="0" i="0" dirty="0">
                <a:solidFill>
                  <a:srgbClr val="0D0D0D"/>
                </a:solidFill>
                <a:effectLst/>
                <a:highlight>
                  <a:srgbClr val="FFFFFF"/>
                </a:highlight>
                <a:latin typeface="Söhne"/>
              </a:rPr>
              <a:t>Order Management</a:t>
            </a:r>
          </a:p>
          <a:p>
            <a:pPr algn="l">
              <a:buFont typeface="+mj-lt"/>
              <a:buAutoNum type="arabicPeriod"/>
            </a:pPr>
            <a:endParaRPr lang="en-US" sz="2000" b="0" i="0" dirty="0">
              <a:solidFill>
                <a:srgbClr val="0D0D0D"/>
              </a:solidFill>
              <a:effectLst/>
              <a:highlight>
                <a:srgbClr val="FFFFFF"/>
              </a:highlight>
              <a:latin typeface="Söhne"/>
            </a:endParaRPr>
          </a:p>
          <a:p>
            <a:pPr algn="l">
              <a:buFont typeface="+mj-lt"/>
              <a:buAutoNum type="arabicPeriod"/>
            </a:pPr>
            <a:r>
              <a:rPr lang="en-US" sz="2000" b="0" i="0" dirty="0">
                <a:solidFill>
                  <a:srgbClr val="0D0D0D"/>
                </a:solidFill>
                <a:effectLst/>
                <a:highlight>
                  <a:srgbClr val="FFFFFF"/>
                </a:highlight>
                <a:latin typeface="Söhne"/>
              </a:rPr>
              <a:t>Payment Processing</a:t>
            </a:r>
          </a:p>
          <a:p>
            <a:pPr algn="l">
              <a:buFont typeface="+mj-lt"/>
              <a:buAutoNum type="arabicPeriod"/>
            </a:pPr>
            <a:endParaRPr lang="en-US" sz="2000" b="0" i="0" dirty="0">
              <a:solidFill>
                <a:srgbClr val="0D0D0D"/>
              </a:solidFill>
              <a:effectLst/>
              <a:highlight>
                <a:srgbClr val="FFFFFF"/>
              </a:highlight>
              <a:latin typeface="Söhne"/>
            </a:endParaRPr>
          </a:p>
          <a:p>
            <a:pPr algn="l">
              <a:buFont typeface="+mj-lt"/>
              <a:buAutoNum type="arabicPeriod"/>
            </a:pPr>
            <a:r>
              <a:rPr lang="en-US" sz="2000" b="0" i="0" dirty="0">
                <a:solidFill>
                  <a:srgbClr val="0D0D0D"/>
                </a:solidFill>
                <a:effectLst/>
                <a:highlight>
                  <a:srgbClr val="FFFFFF"/>
                </a:highlight>
                <a:latin typeface="Söhne"/>
              </a:rPr>
              <a:t>Order Tracking</a:t>
            </a:r>
          </a:p>
          <a:p>
            <a:pPr algn="l">
              <a:buFont typeface="+mj-lt"/>
              <a:buAutoNum type="arabicPeriod"/>
            </a:pPr>
            <a:endParaRPr lang="en-US" sz="2000" b="0" i="0" dirty="0">
              <a:solidFill>
                <a:srgbClr val="0D0D0D"/>
              </a:solidFill>
              <a:effectLst/>
              <a:highlight>
                <a:srgbClr val="FFFFFF"/>
              </a:highlight>
              <a:latin typeface="Söhne"/>
            </a:endParaRPr>
          </a:p>
          <a:p>
            <a:pPr algn="l">
              <a:buFont typeface="+mj-lt"/>
              <a:buAutoNum type="arabicPeriod"/>
            </a:pPr>
            <a:r>
              <a:rPr lang="en-US" sz="2000" b="0" i="0" dirty="0">
                <a:solidFill>
                  <a:srgbClr val="0D0D0D"/>
                </a:solidFill>
                <a:effectLst/>
                <a:highlight>
                  <a:srgbClr val="FFFFFF"/>
                </a:highlight>
                <a:latin typeface="Söhne"/>
              </a:rPr>
              <a:t>User Feedback and Support</a:t>
            </a:r>
          </a:p>
          <a:p>
            <a:pPr algn="l">
              <a:buFont typeface="+mj-lt"/>
              <a:buAutoNum type="arabicPeriod"/>
            </a:pPr>
            <a:endParaRPr lang="en-US" sz="2000" b="0" i="0" dirty="0">
              <a:solidFill>
                <a:srgbClr val="0D0D0D"/>
              </a:solidFill>
              <a:effectLst/>
              <a:highlight>
                <a:srgbClr val="FFFFFF"/>
              </a:highlight>
              <a:latin typeface="Söhne"/>
            </a:endParaRPr>
          </a:p>
          <a:p>
            <a:pPr algn="l">
              <a:buFont typeface="+mj-lt"/>
              <a:buAutoNum type="arabicPeriod"/>
            </a:pPr>
            <a:r>
              <a:rPr lang="en-US" sz="2000" b="0" i="0" dirty="0">
                <a:solidFill>
                  <a:srgbClr val="0D0D0D"/>
                </a:solidFill>
                <a:effectLst/>
                <a:highlight>
                  <a:srgbClr val="FFFFFF"/>
                </a:highlight>
                <a:latin typeface="Söhne"/>
              </a:rPr>
              <a:t>Admin Dashboard</a:t>
            </a:r>
          </a:p>
          <a:p>
            <a:endParaRPr lang="en-IN" dirty="0"/>
          </a:p>
        </p:txBody>
      </p:sp>
      <p:sp>
        <p:nvSpPr>
          <p:cNvPr id="16" name="TextBox 15">
            <a:extLst>
              <a:ext uri="{FF2B5EF4-FFF2-40B4-BE49-F238E27FC236}">
                <a16:creationId xmlns:a16="http://schemas.microsoft.com/office/drawing/2014/main" id="{CA4099D7-8490-A028-5F0F-B3171B2535CF}"/>
              </a:ext>
            </a:extLst>
          </p:cNvPr>
          <p:cNvSpPr txBox="1"/>
          <p:nvPr/>
        </p:nvSpPr>
        <p:spPr>
          <a:xfrm>
            <a:off x="7914529" y="2378035"/>
            <a:ext cx="5005137" cy="4401205"/>
          </a:xfrm>
          <a:prstGeom prst="rect">
            <a:avLst/>
          </a:prstGeom>
          <a:noFill/>
        </p:spPr>
        <p:txBody>
          <a:bodyPr wrap="square" rtlCol="0">
            <a:spAutoFit/>
          </a:bodyPr>
          <a:lstStyle/>
          <a:p>
            <a:pPr algn="l"/>
            <a:r>
              <a:rPr lang="en-US" sz="2400" b="1" i="0" dirty="0">
                <a:solidFill>
                  <a:srgbClr val="0D0D0D"/>
                </a:solidFill>
                <a:effectLst/>
                <a:highlight>
                  <a:srgbClr val="FFFFFF"/>
                </a:highlight>
                <a:latin typeface="Söhne"/>
              </a:rPr>
              <a:t>Non-Functional Requiremen</a:t>
            </a:r>
            <a:r>
              <a:rPr lang="en-US" b="1" i="0" dirty="0">
                <a:solidFill>
                  <a:srgbClr val="0D0D0D"/>
                </a:solidFill>
                <a:effectLst/>
                <a:highlight>
                  <a:srgbClr val="FFFFFF"/>
                </a:highlight>
                <a:latin typeface="Söhne"/>
              </a:rPr>
              <a:t>ts:</a:t>
            </a:r>
          </a:p>
          <a:p>
            <a:pPr algn="l"/>
            <a:endParaRPr lang="en-US" b="0" i="0" dirty="0">
              <a:solidFill>
                <a:srgbClr val="0D0D0D"/>
              </a:solidFill>
              <a:effectLst/>
              <a:highlight>
                <a:srgbClr val="FFFFFF"/>
              </a:highlight>
              <a:latin typeface="Söhne"/>
            </a:endParaRPr>
          </a:p>
          <a:p>
            <a:pPr algn="l">
              <a:buFont typeface="+mj-lt"/>
              <a:buAutoNum type="arabicPeriod"/>
            </a:pPr>
            <a:r>
              <a:rPr lang="en-US" sz="2000" b="0" i="0" dirty="0">
                <a:solidFill>
                  <a:srgbClr val="0D0D0D"/>
                </a:solidFill>
                <a:effectLst/>
                <a:highlight>
                  <a:srgbClr val="FFFFFF"/>
                </a:highlight>
                <a:latin typeface="Söhne"/>
              </a:rPr>
              <a:t>Performance</a:t>
            </a:r>
          </a:p>
          <a:p>
            <a:pPr algn="l">
              <a:buFont typeface="+mj-lt"/>
              <a:buAutoNum type="arabicPeriod"/>
            </a:pPr>
            <a:endParaRPr lang="en-US" sz="2000" b="0" i="0" dirty="0">
              <a:solidFill>
                <a:srgbClr val="0D0D0D"/>
              </a:solidFill>
              <a:effectLst/>
              <a:highlight>
                <a:srgbClr val="FFFFFF"/>
              </a:highlight>
              <a:latin typeface="Söhne"/>
            </a:endParaRPr>
          </a:p>
          <a:p>
            <a:pPr algn="l">
              <a:buFont typeface="+mj-lt"/>
              <a:buAutoNum type="arabicPeriod"/>
            </a:pPr>
            <a:r>
              <a:rPr lang="en-US" sz="2000" b="0" i="0" dirty="0">
                <a:solidFill>
                  <a:srgbClr val="0D0D0D"/>
                </a:solidFill>
                <a:effectLst/>
                <a:highlight>
                  <a:srgbClr val="FFFFFF"/>
                </a:highlight>
                <a:latin typeface="Söhne"/>
              </a:rPr>
              <a:t>Security</a:t>
            </a:r>
          </a:p>
          <a:p>
            <a:pPr algn="l">
              <a:buFont typeface="+mj-lt"/>
              <a:buAutoNum type="arabicPeriod"/>
            </a:pPr>
            <a:endParaRPr lang="en-US" sz="2000" b="0" i="0" dirty="0">
              <a:solidFill>
                <a:srgbClr val="0D0D0D"/>
              </a:solidFill>
              <a:effectLst/>
              <a:highlight>
                <a:srgbClr val="FFFFFF"/>
              </a:highlight>
              <a:latin typeface="Söhne"/>
            </a:endParaRPr>
          </a:p>
          <a:p>
            <a:pPr algn="l">
              <a:buFont typeface="+mj-lt"/>
              <a:buAutoNum type="arabicPeriod"/>
            </a:pPr>
            <a:r>
              <a:rPr lang="en-US" sz="2000" b="0" i="0" dirty="0">
                <a:solidFill>
                  <a:srgbClr val="0D0D0D"/>
                </a:solidFill>
                <a:effectLst/>
                <a:highlight>
                  <a:srgbClr val="FFFFFF"/>
                </a:highlight>
                <a:latin typeface="Söhne"/>
              </a:rPr>
              <a:t>Scalability</a:t>
            </a:r>
          </a:p>
          <a:p>
            <a:pPr algn="l">
              <a:buFont typeface="+mj-lt"/>
              <a:buAutoNum type="arabicPeriod"/>
            </a:pPr>
            <a:endParaRPr lang="en-US" sz="2000" b="0" i="0" dirty="0">
              <a:solidFill>
                <a:srgbClr val="0D0D0D"/>
              </a:solidFill>
              <a:effectLst/>
              <a:highlight>
                <a:srgbClr val="FFFFFF"/>
              </a:highlight>
              <a:latin typeface="Söhne"/>
            </a:endParaRPr>
          </a:p>
          <a:p>
            <a:pPr algn="l">
              <a:buFont typeface="+mj-lt"/>
              <a:buAutoNum type="arabicPeriod"/>
            </a:pPr>
            <a:r>
              <a:rPr lang="en-US" sz="2000" b="0" i="0" dirty="0">
                <a:solidFill>
                  <a:srgbClr val="0D0D0D"/>
                </a:solidFill>
                <a:effectLst/>
                <a:highlight>
                  <a:srgbClr val="FFFFFF"/>
                </a:highlight>
                <a:latin typeface="Söhne"/>
              </a:rPr>
              <a:t>Reliability</a:t>
            </a:r>
          </a:p>
          <a:p>
            <a:pPr algn="l">
              <a:buFont typeface="+mj-lt"/>
              <a:buAutoNum type="arabicPeriod"/>
            </a:pPr>
            <a:endParaRPr lang="en-US" sz="2000" b="0" i="0" dirty="0">
              <a:solidFill>
                <a:srgbClr val="0D0D0D"/>
              </a:solidFill>
              <a:effectLst/>
              <a:highlight>
                <a:srgbClr val="FFFFFF"/>
              </a:highlight>
              <a:latin typeface="Söhne"/>
            </a:endParaRPr>
          </a:p>
          <a:p>
            <a:pPr algn="l">
              <a:buFont typeface="+mj-lt"/>
              <a:buAutoNum type="arabicPeriod"/>
            </a:pPr>
            <a:r>
              <a:rPr lang="en-US" sz="2000" b="0" i="0" dirty="0">
                <a:solidFill>
                  <a:srgbClr val="0D0D0D"/>
                </a:solidFill>
                <a:effectLst/>
                <a:highlight>
                  <a:srgbClr val="FFFFFF"/>
                </a:highlight>
                <a:latin typeface="Söhne"/>
              </a:rPr>
              <a:t>Usability</a:t>
            </a:r>
          </a:p>
          <a:p>
            <a:pPr algn="l">
              <a:buFont typeface="+mj-lt"/>
              <a:buAutoNum type="arabicPeriod"/>
            </a:pPr>
            <a:endParaRPr lang="en-US" sz="2000" b="0" i="0" dirty="0">
              <a:solidFill>
                <a:srgbClr val="0D0D0D"/>
              </a:solidFill>
              <a:effectLst/>
              <a:highlight>
                <a:srgbClr val="FFFFFF"/>
              </a:highlight>
              <a:latin typeface="Söhne"/>
            </a:endParaRPr>
          </a:p>
          <a:p>
            <a:pPr algn="l">
              <a:buFont typeface="+mj-lt"/>
              <a:buAutoNum type="arabicPeriod"/>
            </a:pPr>
            <a:r>
              <a:rPr lang="en-US" sz="2000" b="0" i="0" dirty="0">
                <a:solidFill>
                  <a:srgbClr val="0D0D0D"/>
                </a:solidFill>
                <a:effectLst/>
                <a:highlight>
                  <a:srgbClr val="FFFFFF"/>
                </a:highlight>
                <a:latin typeface="Söhne"/>
              </a:rPr>
              <a:t>Compatibility</a:t>
            </a:r>
          </a:p>
          <a:p>
            <a:endParaRPr lang="en-IN"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txBody>
          <a:bodyPr/>
          <a:lstStyle/>
          <a:p>
            <a:endParaRPr lang="en-IN" dirty="0"/>
          </a:p>
        </p:txBody>
      </p:sp>
      <p:sp>
        <p:nvSpPr>
          <p:cNvPr id="4" name="Text 1"/>
          <p:cNvSpPr/>
          <p:nvPr/>
        </p:nvSpPr>
        <p:spPr>
          <a:xfrm>
            <a:off x="2037993" y="1151692"/>
            <a:ext cx="10554414" cy="1388745"/>
          </a:xfrm>
          <a:prstGeom prst="rect">
            <a:avLst/>
          </a:prstGeom>
          <a:noFill/>
          <a:ln/>
        </p:spPr>
        <p:txBody>
          <a:bodyPr wrap="square" rtlCol="0" anchor="t"/>
          <a:lstStyle/>
          <a:p>
            <a:pPr marL="0" indent="0">
              <a:lnSpc>
                <a:spcPts val="5468"/>
              </a:lnSpc>
              <a:buNone/>
            </a:pPr>
            <a:r>
              <a:rPr lang="en-US" sz="4374" b="1" dirty="0">
                <a:solidFill>
                  <a:srgbClr val="000000"/>
                </a:solidFill>
                <a:latin typeface="p22-mackinac-pro" pitchFamily="34" charset="0"/>
                <a:ea typeface="p22-mackinac-pro" pitchFamily="34" charset="-122"/>
                <a:cs typeface="p22-mackinac-pro" pitchFamily="34" charset="-120"/>
              </a:rPr>
              <a:t>Implementation of E-Post Office Modules</a:t>
            </a:r>
            <a:endParaRPr lang="en-US" sz="4374" dirty="0"/>
          </a:p>
        </p:txBody>
      </p:sp>
      <p:pic>
        <p:nvPicPr>
          <p:cNvPr id="5" name="Image 1" descr="preencoded.png"/>
          <p:cNvPicPr>
            <a:picLocks noChangeAspect="1"/>
          </p:cNvPicPr>
          <p:nvPr/>
        </p:nvPicPr>
        <p:blipFill>
          <a:blip r:embed="rId4"/>
          <a:stretch>
            <a:fillRect/>
          </a:stretch>
        </p:blipFill>
        <p:spPr>
          <a:xfrm>
            <a:off x="2037993" y="2984778"/>
            <a:ext cx="555427" cy="555427"/>
          </a:xfrm>
          <a:prstGeom prst="rect">
            <a:avLst/>
          </a:prstGeom>
        </p:spPr>
      </p:pic>
      <p:sp>
        <p:nvSpPr>
          <p:cNvPr id="6" name="Text 2"/>
          <p:cNvSpPr/>
          <p:nvPr/>
        </p:nvSpPr>
        <p:spPr>
          <a:xfrm>
            <a:off x="2037993" y="3762375"/>
            <a:ext cx="2388632" cy="347186"/>
          </a:xfrm>
          <a:prstGeom prst="rect">
            <a:avLst/>
          </a:prstGeom>
          <a:noFill/>
          <a:ln/>
        </p:spPr>
        <p:txBody>
          <a:bodyPr wrap="none" rtlCol="0" anchor="t"/>
          <a:lstStyle/>
          <a:p>
            <a:pPr marL="0" indent="0" algn="l">
              <a:lnSpc>
                <a:spcPts val="2734"/>
              </a:lnSpc>
              <a:buNone/>
            </a:pPr>
            <a:r>
              <a:rPr lang="en-US" sz="2187" b="1" dirty="0">
                <a:solidFill>
                  <a:srgbClr val="272525"/>
                </a:solidFill>
                <a:latin typeface="p22-mackinac-pro" pitchFamily="34" charset="0"/>
                <a:ea typeface="p22-mackinac-pro" pitchFamily="34" charset="-122"/>
                <a:cs typeface="p22-mackinac-pro" pitchFamily="34" charset="-120"/>
              </a:rPr>
              <a:t>Mail Delivery</a:t>
            </a:r>
            <a:endParaRPr lang="en-US" sz="2187" dirty="0"/>
          </a:p>
        </p:txBody>
      </p:sp>
      <p:sp>
        <p:nvSpPr>
          <p:cNvPr id="7" name="Text 3"/>
          <p:cNvSpPr/>
          <p:nvPr/>
        </p:nvSpPr>
        <p:spPr>
          <a:xfrm>
            <a:off x="1934772" y="4570979"/>
            <a:ext cx="2388632" cy="2132409"/>
          </a:xfrm>
          <a:prstGeom prst="rect">
            <a:avLst/>
          </a:prstGeom>
          <a:noFill/>
          <a:ln/>
        </p:spPr>
        <p:txBody>
          <a:bodyPr wrap="square" rtlCol="0" anchor="t"/>
          <a:lstStyle/>
          <a:p>
            <a:pPr marL="0" indent="0" algn="l">
              <a:lnSpc>
                <a:spcPts val="2799"/>
              </a:lnSpc>
              <a:buNone/>
            </a:pPr>
            <a:r>
              <a:rPr lang="en-US" sz="1750" dirty="0">
                <a:solidFill>
                  <a:srgbClr val="272525"/>
                </a:solidFill>
                <a:latin typeface="Eudoxus Sans" pitchFamily="34" charset="0"/>
                <a:ea typeface="Eudoxus Sans" pitchFamily="34" charset="-122"/>
                <a:cs typeface="Eudoxus Sans" pitchFamily="34" charset="-120"/>
              </a:rPr>
              <a:t>Streamline the mail delivery process with automated sorting, tracking, and real-time updates for efficient and reliable service.</a:t>
            </a:r>
            <a:endParaRPr lang="en-US" sz="1750" dirty="0"/>
          </a:p>
        </p:txBody>
      </p:sp>
      <p:pic>
        <p:nvPicPr>
          <p:cNvPr id="8" name="Image 2" descr="preencoded.png"/>
          <p:cNvPicPr>
            <a:picLocks noChangeAspect="1"/>
          </p:cNvPicPr>
          <p:nvPr/>
        </p:nvPicPr>
        <p:blipFill>
          <a:blip r:embed="rId5"/>
          <a:stretch>
            <a:fillRect/>
          </a:stretch>
        </p:blipFill>
        <p:spPr>
          <a:xfrm>
            <a:off x="4759881" y="2984778"/>
            <a:ext cx="555427" cy="555427"/>
          </a:xfrm>
          <a:prstGeom prst="rect">
            <a:avLst/>
          </a:prstGeom>
        </p:spPr>
      </p:pic>
      <p:sp>
        <p:nvSpPr>
          <p:cNvPr id="9" name="Text 4"/>
          <p:cNvSpPr/>
          <p:nvPr/>
        </p:nvSpPr>
        <p:spPr>
          <a:xfrm>
            <a:off x="4759881" y="3762375"/>
            <a:ext cx="2388632" cy="694373"/>
          </a:xfrm>
          <a:prstGeom prst="rect">
            <a:avLst/>
          </a:prstGeom>
          <a:noFill/>
          <a:ln/>
        </p:spPr>
        <p:txBody>
          <a:bodyPr wrap="square" rtlCol="0" anchor="t"/>
          <a:lstStyle/>
          <a:p>
            <a:pPr marL="0" indent="0" algn="l">
              <a:lnSpc>
                <a:spcPts val="2734"/>
              </a:lnSpc>
              <a:buNone/>
            </a:pPr>
            <a:r>
              <a:rPr lang="en-US" sz="2187" b="1" dirty="0">
                <a:solidFill>
                  <a:srgbClr val="272525"/>
                </a:solidFill>
                <a:latin typeface="p22-mackinac-pro" pitchFamily="34" charset="0"/>
                <a:ea typeface="p22-mackinac-pro" pitchFamily="34" charset="-122"/>
                <a:cs typeface="p22-mackinac-pro" pitchFamily="34" charset="-120"/>
              </a:rPr>
              <a:t>Post Management</a:t>
            </a:r>
            <a:endParaRPr lang="en-US" sz="2187" dirty="0"/>
          </a:p>
        </p:txBody>
      </p:sp>
      <p:sp>
        <p:nvSpPr>
          <p:cNvPr id="10" name="Text 5"/>
          <p:cNvSpPr/>
          <p:nvPr/>
        </p:nvSpPr>
        <p:spPr>
          <a:xfrm>
            <a:off x="4759881" y="4589978"/>
            <a:ext cx="2388632" cy="2487811"/>
          </a:xfrm>
          <a:prstGeom prst="rect">
            <a:avLst/>
          </a:prstGeom>
          <a:noFill/>
          <a:ln/>
        </p:spPr>
        <p:txBody>
          <a:bodyPr wrap="square" rtlCol="0" anchor="t"/>
          <a:lstStyle/>
          <a:p>
            <a:pPr marL="0" indent="0" algn="l">
              <a:lnSpc>
                <a:spcPts val="2799"/>
              </a:lnSpc>
              <a:buNone/>
            </a:pPr>
            <a:r>
              <a:rPr lang="en-US" sz="1750" dirty="0">
                <a:solidFill>
                  <a:srgbClr val="272525"/>
                </a:solidFill>
                <a:latin typeface="Eudoxus Sans" pitchFamily="34" charset="0"/>
                <a:ea typeface="Eudoxus Sans" pitchFamily="34" charset="-122"/>
                <a:cs typeface="Eudoxus Sans" pitchFamily="34" charset="-120"/>
              </a:rPr>
              <a:t>Handle package delivery and returns with ease, offering customers various shipping options and transparent status tracking.</a:t>
            </a:r>
            <a:endParaRPr lang="en-US" sz="1750" dirty="0"/>
          </a:p>
        </p:txBody>
      </p:sp>
      <p:pic>
        <p:nvPicPr>
          <p:cNvPr id="11" name="Image 3" descr="preencoded.png"/>
          <p:cNvPicPr>
            <a:picLocks noChangeAspect="1"/>
          </p:cNvPicPr>
          <p:nvPr/>
        </p:nvPicPr>
        <p:blipFill>
          <a:blip r:embed="rId6"/>
          <a:stretch>
            <a:fillRect/>
          </a:stretch>
        </p:blipFill>
        <p:spPr>
          <a:xfrm>
            <a:off x="7481768" y="2984778"/>
            <a:ext cx="555427" cy="555427"/>
          </a:xfrm>
          <a:prstGeom prst="rect">
            <a:avLst/>
          </a:prstGeom>
        </p:spPr>
      </p:pic>
      <p:sp>
        <p:nvSpPr>
          <p:cNvPr id="12" name="Text 6"/>
          <p:cNvSpPr/>
          <p:nvPr/>
        </p:nvSpPr>
        <p:spPr>
          <a:xfrm>
            <a:off x="7481768" y="3762375"/>
            <a:ext cx="2388632" cy="694373"/>
          </a:xfrm>
          <a:prstGeom prst="rect">
            <a:avLst/>
          </a:prstGeom>
          <a:noFill/>
          <a:ln/>
        </p:spPr>
        <p:txBody>
          <a:bodyPr wrap="square" rtlCol="0" anchor="t"/>
          <a:lstStyle/>
          <a:p>
            <a:pPr marL="0" indent="0" algn="l">
              <a:lnSpc>
                <a:spcPts val="2734"/>
              </a:lnSpc>
              <a:buNone/>
            </a:pPr>
            <a:r>
              <a:rPr lang="en-US" sz="2187" b="1" dirty="0">
                <a:solidFill>
                  <a:srgbClr val="272525"/>
                </a:solidFill>
                <a:latin typeface="p22-mackinac-pro" pitchFamily="34" charset="0"/>
                <a:ea typeface="p22-mackinac-pro" pitchFamily="34" charset="-122"/>
              </a:rPr>
              <a:t>Tracking System</a:t>
            </a:r>
            <a:endParaRPr lang="en-US" sz="2187" dirty="0"/>
          </a:p>
        </p:txBody>
      </p:sp>
      <p:sp>
        <p:nvSpPr>
          <p:cNvPr id="13" name="Text 7"/>
          <p:cNvSpPr/>
          <p:nvPr/>
        </p:nvSpPr>
        <p:spPr>
          <a:xfrm>
            <a:off x="7481768" y="4589978"/>
            <a:ext cx="2388632" cy="2487811"/>
          </a:xfrm>
          <a:prstGeom prst="rect">
            <a:avLst/>
          </a:prstGeom>
          <a:noFill/>
          <a:ln/>
        </p:spPr>
        <p:txBody>
          <a:bodyPr wrap="square" rtlCol="0" anchor="t"/>
          <a:lstStyle/>
          <a:p>
            <a:pPr marL="0" indent="0" algn="l">
              <a:lnSpc>
                <a:spcPts val="2799"/>
              </a:lnSpc>
              <a:buNone/>
            </a:pPr>
            <a:endParaRPr lang="en-US" sz="1750" dirty="0"/>
          </a:p>
        </p:txBody>
      </p:sp>
      <p:pic>
        <p:nvPicPr>
          <p:cNvPr id="14" name="Image 4" descr="preencoded.png"/>
          <p:cNvPicPr>
            <a:picLocks noChangeAspect="1"/>
          </p:cNvPicPr>
          <p:nvPr/>
        </p:nvPicPr>
        <p:blipFill>
          <a:blip r:embed="rId7"/>
          <a:stretch>
            <a:fillRect/>
          </a:stretch>
        </p:blipFill>
        <p:spPr>
          <a:xfrm>
            <a:off x="10203656" y="2984778"/>
            <a:ext cx="555427" cy="555427"/>
          </a:xfrm>
          <a:prstGeom prst="rect">
            <a:avLst/>
          </a:prstGeom>
        </p:spPr>
      </p:pic>
      <p:sp>
        <p:nvSpPr>
          <p:cNvPr id="15" name="Text 8"/>
          <p:cNvSpPr/>
          <p:nvPr/>
        </p:nvSpPr>
        <p:spPr>
          <a:xfrm>
            <a:off x="10203656" y="3762375"/>
            <a:ext cx="2388751" cy="347186"/>
          </a:xfrm>
          <a:prstGeom prst="rect">
            <a:avLst/>
          </a:prstGeom>
          <a:noFill/>
          <a:ln/>
        </p:spPr>
        <p:txBody>
          <a:bodyPr wrap="none" rtlCol="0" anchor="t"/>
          <a:lstStyle/>
          <a:p>
            <a:pPr marL="0" indent="0" algn="l">
              <a:lnSpc>
                <a:spcPts val="2734"/>
              </a:lnSpc>
              <a:buNone/>
            </a:pPr>
            <a:r>
              <a:rPr lang="en-US" sz="2187" b="1" dirty="0">
                <a:solidFill>
                  <a:srgbClr val="272525"/>
                </a:solidFill>
                <a:latin typeface="p22-mackinac-pro" pitchFamily="34" charset="0"/>
                <a:ea typeface="p22-mackinac-pro" pitchFamily="34" charset="-122"/>
              </a:rPr>
              <a:t>Payment</a:t>
            </a:r>
            <a:endParaRPr lang="en-US" sz="2187" dirty="0"/>
          </a:p>
        </p:txBody>
      </p:sp>
      <p:sp>
        <p:nvSpPr>
          <p:cNvPr id="16" name="Text 9"/>
          <p:cNvSpPr/>
          <p:nvPr/>
        </p:nvSpPr>
        <p:spPr>
          <a:xfrm>
            <a:off x="10203655" y="4568840"/>
            <a:ext cx="3425718" cy="2487811"/>
          </a:xfrm>
          <a:prstGeom prst="rect">
            <a:avLst/>
          </a:prstGeom>
          <a:noFill/>
          <a:ln/>
        </p:spPr>
        <p:txBody>
          <a:bodyPr wrap="square" rtlCol="0" anchor="t"/>
          <a:lstStyle/>
          <a:p>
            <a:pPr marL="0" indent="0" algn="l">
              <a:lnSpc>
                <a:spcPts val="2799"/>
              </a:lnSpc>
              <a:buNone/>
            </a:pPr>
            <a:r>
              <a:rPr lang="en-US" sz="1750" dirty="0"/>
              <a:t>Develop a secure payment module equipped with multiple payment options, encryption protocols, and fraud prevention measures. Ensure seamless transactions through intuitive interfaces, instant payment confirmation, and reliable payment gateways.</a:t>
            </a:r>
          </a:p>
        </p:txBody>
      </p:sp>
      <p:sp>
        <p:nvSpPr>
          <p:cNvPr id="19" name="TextBox 18">
            <a:extLst>
              <a:ext uri="{FF2B5EF4-FFF2-40B4-BE49-F238E27FC236}">
                <a16:creationId xmlns:a16="http://schemas.microsoft.com/office/drawing/2014/main" id="{B0688F25-736D-E2B1-6C5A-728DFA2AEAED}"/>
              </a:ext>
            </a:extLst>
          </p:cNvPr>
          <p:cNvSpPr txBox="1"/>
          <p:nvPr/>
        </p:nvSpPr>
        <p:spPr>
          <a:xfrm>
            <a:off x="7555832" y="4589979"/>
            <a:ext cx="2647824" cy="3139321"/>
          </a:xfrm>
          <a:prstGeom prst="rect">
            <a:avLst/>
          </a:prstGeom>
          <a:noFill/>
        </p:spPr>
        <p:txBody>
          <a:bodyPr wrap="square" rtlCol="0">
            <a:spAutoFit/>
          </a:bodyPr>
          <a:lstStyle/>
          <a:p>
            <a:r>
              <a:rPr lang="en-US" dirty="0"/>
              <a:t>Implement a robust tracking system with advanced features for real-time tracking of postal shipments. Ensure ease of use through intuitive interfaces, comprehensive tracking information, and proactive communication channels.</a:t>
            </a:r>
            <a:endParaRPr lang="en-IN"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sp>
        <p:nvSpPr>
          <p:cNvPr id="4" name="Text 1"/>
          <p:cNvSpPr/>
          <p:nvPr/>
        </p:nvSpPr>
        <p:spPr>
          <a:xfrm>
            <a:off x="2175986" y="595193"/>
            <a:ext cx="10097572" cy="676275"/>
          </a:xfrm>
          <a:prstGeom prst="rect">
            <a:avLst/>
          </a:prstGeom>
          <a:noFill/>
          <a:ln/>
        </p:spPr>
        <p:txBody>
          <a:bodyPr wrap="none" rtlCol="0" anchor="t"/>
          <a:lstStyle/>
          <a:p>
            <a:pPr marL="0" indent="0">
              <a:lnSpc>
                <a:spcPts val="5325"/>
              </a:lnSpc>
              <a:buNone/>
            </a:pPr>
            <a:r>
              <a:rPr lang="en-US" sz="4260" b="1" dirty="0">
                <a:solidFill>
                  <a:srgbClr val="000000"/>
                </a:solidFill>
                <a:latin typeface="p22-mackinac-pro" pitchFamily="34" charset="0"/>
                <a:ea typeface="p22-mackinac-pro" pitchFamily="34" charset="-122"/>
                <a:cs typeface="p22-mackinac-pro" pitchFamily="34" charset="-120"/>
              </a:rPr>
              <a:t>Conclusion and Future Enhancements</a:t>
            </a:r>
            <a:endParaRPr lang="en-US" sz="4260" dirty="0"/>
          </a:p>
        </p:txBody>
      </p:sp>
      <p:sp>
        <p:nvSpPr>
          <p:cNvPr id="5" name="Shape 2"/>
          <p:cNvSpPr/>
          <p:nvPr/>
        </p:nvSpPr>
        <p:spPr>
          <a:xfrm>
            <a:off x="2175986" y="1704142"/>
            <a:ext cx="1713071" cy="1246703"/>
          </a:xfrm>
          <a:prstGeom prst="roundRect">
            <a:avLst>
              <a:gd name="adj" fmla="val 7811"/>
            </a:avLst>
          </a:prstGeom>
          <a:solidFill>
            <a:srgbClr val="CCEEFF"/>
          </a:solidFill>
          <a:ln w="7620">
            <a:solidFill>
              <a:srgbClr val="B2D4E5"/>
            </a:solidFill>
            <a:prstDash val="solid"/>
          </a:ln>
        </p:spPr>
      </p:sp>
      <p:sp>
        <p:nvSpPr>
          <p:cNvPr id="6" name="Text 3"/>
          <p:cNvSpPr/>
          <p:nvPr/>
        </p:nvSpPr>
        <p:spPr>
          <a:xfrm>
            <a:off x="2399943" y="2111097"/>
            <a:ext cx="109895" cy="432792"/>
          </a:xfrm>
          <a:prstGeom prst="rect">
            <a:avLst/>
          </a:prstGeom>
          <a:noFill/>
          <a:ln/>
        </p:spPr>
        <p:txBody>
          <a:bodyPr wrap="none" rtlCol="0" anchor="t"/>
          <a:lstStyle/>
          <a:p>
            <a:pPr marL="0" indent="0" algn="ctr">
              <a:lnSpc>
                <a:spcPts val="3408"/>
              </a:lnSpc>
              <a:buNone/>
            </a:pPr>
            <a:r>
              <a:rPr lang="en-US" sz="2130" b="1" dirty="0">
                <a:solidFill>
                  <a:srgbClr val="272525"/>
                </a:solidFill>
                <a:latin typeface="p22-mackinac-pro" pitchFamily="34" charset="0"/>
                <a:ea typeface="p22-mackinac-pro" pitchFamily="34" charset="-122"/>
                <a:cs typeface="p22-mackinac-pro" pitchFamily="34" charset="-120"/>
              </a:rPr>
              <a:t>1</a:t>
            </a:r>
            <a:endParaRPr lang="en-US" sz="2130" dirty="0"/>
          </a:p>
        </p:txBody>
      </p:sp>
      <p:sp>
        <p:nvSpPr>
          <p:cNvPr id="7" name="Text 4"/>
          <p:cNvSpPr/>
          <p:nvPr/>
        </p:nvSpPr>
        <p:spPr>
          <a:xfrm>
            <a:off x="4105394" y="1920478"/>
            <a:ext cx="2781538" cy="338138"/>
          </a:xfrm>
          <a:prstGeom prst="rect">
            <a:avLst/>
          </a:prstGeom>
          <a:noFill/>
          <a:ln/>
        </p:spPr>
        <p:txBody>
          <a:bodyPr wrap="none" rtlCol="0" anchor="t"/>
          <a:lstStyle/>
          <a:p>
            <a:pPr marL="0" indent="0" algn="l">
              <a:lnSpc>
                <a:spcPts val="2662"/>
              </a:lnSpc>
              <a:buNone/>
            </a:pPr>
            <a:r>
              <a:rPr lang="en-US" sz="2130" b="1" dirty="0">
                <a:solidFill>
                  <a:srgbClr val="272525"/>
                </a:solidFill>
                <a:latin typeface="p22-mackinac-pro" pitchFamily="34" charset="0"/>
                <a:ea typeface="p22-mackinac-pro" pitchFamily="34" charset="-122"/>
                <a:cs typeface="p22-mackinac-pro" pitchFamily="34" charset="-120"/>
              </a:rPr>
              <a:t>Seamless Integration</a:t>
            </a:r>
            <a:endParaRPr lang="en-US" sz="2130" dirty="0"/>
          </a:p>
        </p:txBody>
      </p:sp>
      <p:sp>
        <p:nvSpPr>
          <p:cNvPr id="8" name="Text 5"/>
          <p:cNvSpPr/>
          <p:nvPr/>
        </p:nvSpPr>
        <p:spPr>
          <a:xfrm>
            <a:off x="4105394" y="2388394"/>
            <a:ext cx="5580340" cy="346115"/>
          </a:xfrm>
          <a:prstGeom prst="rect">
            <a:avLst/>
          </a:prstGeom>
          <a:noFill/>
          <a:ln/>
        </p:spPr>
        <p:txBody>
          <a:bodyPr wrap="none" rtlCol="0" anchor="t"/>
          <a:lstStyle/>
          <a:p>
            <a:pPr marL="0" indent="0" algn="l">
              <a:lnSpc>
                <a:spcPts val="2726"/>
              </a:lnSpc>
              <a:buNone/>
            </a:pPr>
            <a:r>
              <a:rPr lang="en-US" sz="1704" dirty="0">
                <a:solidFill>
                  <a:srgbClr val="272525"/>
                </a:solidFill>
                <a:latin typeface="Eudoxus Sans" pitchFamily="34" charset="0"/>
                <a:ea typeface="Eudoxus Sans" pitchFamily="34" charset="-122"/>
                <a:cs typeface="Eudoxus Sans" pitchFamily="34" charset="-120"/>
              </a:rPr>
              <a:t>Integrate E-Post Office with leading logistics providers</a:t>
            </a:r>
            <a:endParaRPr lang="en-US" sz="1704" dirty="0"/>
          </a:p>
        </p:txBody>
      </p:sp>
      <p:sp>
        <p:nvSpPr>
          <p:cNvPr id="9" name="Shape 6"/>
          <p:cNvSpPr/>
          <p:nvPr/>
        </p:nvSpPr>
        <p:spPr>
          <a:xfrm>
            <a:off x="3997166" y="2926050"/>
            <a:ext cx="8349139" cy="21610"/>
          </a:xfrm>
          <a:prstGeom prst="roundRect">
            <a:avLst>
              <a:gd name="adj" fmla="val 450603"/>
            </a:avLst>
          </a:prstGeom>
          <a:solidFill>
            <a:srgbClr val="B2D4E5"/>
          </a:solidFill>
          <a:ln/>
        </p:spPr>
      </p:sp>
      <p:sp>
        <p:nvSpPr>
          <p:cNvPr id="10" name="Shape 7"/>
          <p:cNvSpPr/>
          <p:nvPr/>
        </p:nvSpPr>
        <p:spPr>
          <a:xfrm>
            <a:off x="2175986" y="3058954"/>
            <a:ext cx="3426143" cy="1246703"/>
          </a:xfrm>
          <a:prstGeom prst="roundRect">
            <a:avLst>
              <a:gd name="adj" fmla="val 7811"/>
            </a:avLst>
          </a:prstGeom>
          <a:solidFill>
            <a:srgbClr val="CCEEFF"/>
          </a:solidFill>
          <a:ln w="7620">
            <a:solidFill>
              <a:srgbClr val="B2D4E5"/>
            </a:solidFill>
            <a:prstDash val="solid"/>
          </a:ln>
        </p:spPr>
      </p:sp>
      <p:sp>
        <p:nvSpPr>
          <p:cNvPr id="11" name="Text 8"/>
          <p:cNvSpPr/>
          <p:nvPr/>
        </p:nvSpPr>
        <p:spPr>
          <a:xfrm>
            <a:off x="2399943" y="3465909"/>
            <a:ext cx="157401" cy="432792"/>
          </a:xfrm>
          <a:prstGeom prst="rect">
            <a:avLst/>
          </a:prstGeom>
          <a:noFill/>
          <a:ln/>
        </p:spPr>
        <p:txBody>
          <a:bodyPr wrap="none" rtlCol="0" anchor="t"/>
          <a:lstStyle/>
          <a:p>
            <a:pPr marL="0" indent="0" algn="ctr">
              <a:lnSpc>
                <a:spcPts val="3408"/>
              </a:lnSpc>
              <a:buNone/>
            </a:pPr>
            <a:r>
              <a:rPr lang="en-US" sz="2130" b="1" dirty="0">
                <a:solidFill>
                  <a:srgbClr val="272525"/>
                </a:solidFill>
                <a:latin typeface="p22-mackinac-pro" pitchFamily="34" charset="0"/>
                <a:ea typeface="p22-mackinac-pro" pitchFamily="34" charset="-122"/>
                <a:cs typeface="p22-mackinac-pro" pitchFamily="34" charset="-120"/>
              </a:rPr>
              <a:t>2</a:t>
            </a:r>
            <a:endParaRPr lang="en-US" sz="2130" dirty="0"/>
          </a:p>
        </p:txBody>
      </p:sp>
      <p:sp>
        <p:nvSpPr>
          <p:cNvPr id="12" name="Text 9"/>
          <p:cNvSpPr/>
          <p:nvPr/>
        </p:nvSpPr>
        <p:spPr>
          <a:xfrm>
            <a:off x="5818465" y="3275290"/>
            <a:ext cx="2704743" cy="338138"/>
          </a:xfrm>
          <a:prstGeom prst="rect">
            <a:avLst/>
          </a:prstGeom>
          <a:noFill/>
          <a:ln/>
        </p:spPr>
        <p:txBody>
          <a:bodyPr wrap="none" rtlCol="0" anchor="t"/>
          <a:lstStyle/>
          <a:p>
            <a:pPr marL="0" indent="0" algn="l">
              <a:lnSpc>
                <a:spcPts val="2662"/>
              </a:lnSpc>
              <a:buNone/>
            </a:pPr>
            <a:r>
              <a:rPr lang="en-US" sz="2130" b="1" dirty="0">
                <a:solidFill>
                  <a:srgbClr val="272525"/>
                </a:solidFill>
                <a:latin typeface="p22-mackinac-pro" pitchFamily="34" charset="0"/>
                <a:ea typeface="p22-mackinac-pro" pitchFamily="34" charset="-122"/>
                <a:cs typeface="p22-mackinac-pro" pitchFamily="34" charset="-120"/>
              </a:rPr>
              <a:t>Secure Transactions</a:t>
            </a:r>
            <a:endParaRPr lang="en-US" sz="2130" dirty="0"/>
          </a:p>
        </p:txBody>
      </p:sp>
      <p:sp>
        <p:nvSpPr>
          <p:cNvPr id="13" name="Text 10"/>
          <p:cNvSpPr/>
          <p:nvPr/>
        </p:nvSpPr>
        <p:spPr>
          <a:xfrm>
            <a:off x="5818465" y="3743206"/>
            <a:ext cx="5325666" cy="346115"/>
          </a:xfrm>
          <a:prstGeom prst="rect">
            <a:avLst/>
          </a:prstGeom>
          <a:noFill/>
          <a:ln/>
        </p:spPr>
        <p:txBody>
          <a:bodyPr wrap="none" rtlCol="0" anchor="t"/>
          <a:lstStyle/>
          <a:p>
            <a:pPr marL="0" indent="0" algn="l">
              <a:lnSpc>
                <a:spcPts val="2726"/>
              </a:lnSpc>
              <a:buNone/>
            </a:pPr>
            <a:r>
              <a:rPr lang="en-US" sz="1704" dirty="0">
                <a:solidFill>
                  <a:srgbClr val="272525"/>
                </a:solidFill>
                <a:latin typeface="Eudoxus Sans" pitchFamily="34" charset="0"/>
                <a:ea typeface="Eudoxus Sans" pitchFamily="34" charset="-122"/>
                <a:cs typeface="Eudoxus Sans" pitchFamily="34" charset="-120"/>
              </a:rPr>
              <a:t>Implement advanced encryption for all financial data</a:t>
            </a:r>
            <a:endParaRPr lang="en-US" sz="1704" dirty="0"/>
          </a:p>
        </p:txBody>
      </p:sp>
      <p:sp>
        <p:nvSpPr>
          <p:cNvPr id="14" name="Shape 11"/>
          <p:cNvSpPr/>
          <p:nvPr/>
        </p:nvSpPr>
        <p:spPr>
          <a:xfrm>
            <a:off x="5710237" y="4280862"/>
            <a:ext cx="6636068" cy="21610"/>
          </a:xfrm>
          <a:prstGeom prst="roundRect">
            <a:avLst>
              <a:gd name="adj" fmla="val 450603"/>
            </a:avLst>
          </a:prstGeom>
          <a:solidFill>
            <a:srgbClr val="B2D4E5"/>
          </a:solidFill>
          <a:ln/>
        </p:spPr>
      </p:sp>
      <p:sp>
        <p:nvSpPr>
          <p:cNvPr id="15" name="Shape 12"/>
          <p:cNvSpPr/>
          <p:nvPr/>
        </p:nvSpPr>
        <p:spPr>
          <a:xfrm>
            <a:off x="2175986" y="4413766"/>
            <a:ext cx="5139214" cy="1592818"/>
          </a:xfrm>
          <a:prstGeom prst="roundRect">
            <a:avLst>
              <a:gd name="adj" fmla="val 6113"/>
            </a:avLst>
          </a:prstGeom>
          <a:solidFill>
            <a:srgbClr val="CCEEFF"/>
          </a:solidFill>
          <a:ln w="7620">
            <a:solidFill>
              <a:srgbClr val="B2D4E5"/>
            </a:solidFill>
            <a:prstDash val="solid"/>
          </a:ln>
        </p:spPr>
      </p:sp>
      <p:sp>
        <p:nvSpPr>
          <p:cNvPr id="16" name="Text 13"/>
          <p:cNvSpPr/>
          <p:nvPr/>
        </p:nvSpPr>
        <p:spPr>
          <a:xfrm>
            <a:off x="2399943" y="4993719"/>
            <a:ext cx="162044" cy="432792"/>
          </a:xfrm>
          <a:prstGeom prst="rect">
            <a:avLst/>
          </a:prstGeom>
          <a:noFill/>
          <a:ln/>
        </p:spPr>
        <p:txBody>
          <a:bodyPr wrap="none" rtlCol="0" anchor="t"/>
          <a:lstStyle/>
          <a:p>
            <a:pPr marL="0" indent="0" algn="ctr">
              <a:lnSpc>
                <a:spcPts val="3408"/>
              </a:lnSpc>
              <a:buNone/>
            </a:pPr>
            <a:r>
              <a:rPr lang="en-US" sz="2130" b="1" dirty="0">
                <a:solidFill>
                  <a:srgbClr val="272525"/>
                </a:solidFill>
                <a:latin typeface="p22-mackinac-pro" pitchFamily="34" charset="0"/>
                <a:ea typeface="p22-mackinac-pro" pitchFamily="34" charset="-122"/>
                <a:cs typeface="p22-mackinac-pro" pitchFamily="34" charset="-120"/>
              </a:rPr>
              <a:t>3</a:t>
            </a:r>
            <a:endParaRPr lang="en-US" sz="2130" dirty="0"/>
          </a:p>
        </p:txBody>
      </p:sp>
      <p:sp>
        <p:nvSpPr>
          <p:cNvPr id="17" name="Text 14"/>
          <p:cNvSpPr/>
          <p:nvPr/>
        </p:nvSpPr>
        <p:spPr>
          <a:xfrm>
            <a:off x="7531537" y="4630103"/>
            <a:ext cx="2952988" cy="338138"/>
          </a:xfrm>
          <a:prstGeom prst="rect">
            <a:avLst/>
          </a:prstGeom>
          <a:noFill/>
          <a:ln/>
        </p:spPr>
        <p:txBody>
          <a:bodyPr wrap="none" rtlCol="0" anchor="t"/>
          <a:lstStyle/>
          <a:p>
            <a:pPr marL="0" indent="0" algn="l">
              <a:lnSpc>
                <a:spcPts val="2662"/>
              </a:lnSpc>
              <a:buNone/>
            </a:pPr>
            <a:r>
              <a:rPr lang="en-US" sz="2130" b="1" dirty="0">
                <a:solidFill>
                  <a:srgbClr val="272525"/>
                </a:solidFill>
                <a:latin typeface="p22-mackinac-pro" pitchFamily="34" charset="0"/>
                <a:ea typeface="p22-mackinac-pro" pitchFamily="34" charset="-122"/>
                <a:cs typeface="p22-mackinac-pro" pitchFamily="34" charset="-120"/>
              </a:rPr>
              <a:t>Mobile-First Approach</a:t>
            </a:r>
            <a:endParaRPr lang="en-US" sz="2130" dirty="0"/>
          </a:p>
        </p:txBody>
      </p:sp>
      <p:sp>
        <p:nvSpPr>
          <p:cNvPr id="18" name="Text 15"/>
          <p:cNvSpPr/>
          <p:nvPr/>
        </p:nvSpPr>
        <p:spPr>
          <a:xfrm>
            <a:off x="7531537" y="5098018"/>
            <a:ext cx="4706541" cy="692229"/>
          </a:xfrm>
          <a:prstGeom prst="rect">
            <a:avLst/>
          </a:prstGeom>
          <a:noFill/>
          <a:ln/>
        </p:spPr>
        <p:txBody>
          <a:bodyPr wrap="square" rtlCol="0" anchor="t"/>
          <a:lstStyle/>
          <a:p>
            <a:pPr marL="0" indent="0" algn="l">
              <a:lnSpc>
                <a:spcPts val="2726"/>
              </a:lnSpc>
              <a:buNone/>
            </a:pPr>
            <a:r>
              <a:rPr lang="en-US" sz="1704" dirty="0">
                <a:solidFill>
                  <a:srgbClr val="272525"/>
                </a:solidFill>
                <a:latin typeface="Eudoxus Sans" pitchFamily="34" charset="0"/>
                <a:ea typeface="Eudoxus Sans" pitchFamily="34" charset="-122"/>
                <a:cs typeface="Eudoxus Sans" pitchFamily="34" charset="-120"/>
              </a:rPr>
              <a:t>Develop a responsive mobile app for on-the-go access</a:t>
            </a:r>
            <a:endParaRPr lang="en-US" sz="1704" dirty="0"/>
          </a:p>
        </p:txBody>
      </p:sp>
      <p:sp>
        <p:nvSpPr>
          <p:cNvPr id="19" name="Text 16"/>
          <p:cNvSpPr/>
          <p:nvPr/>
        </p:nvSpPr>
        <p:spPr>
          <a:xfrm>
            <a:off x="2175986" y="6249948"/>
            <a:ext cx="10278428" cy="1384459"/>
          </a:xfrm>
          <a:prstGeom prst="rect">
            <a:avLst/>
          </a:prstGeom>
          <a:noFill/>
          <a:ln/>
        </p:spPr>
        <p:txBody>
          <a:bodyPr wrap="square" rtlCol="0" anchor="t"/>
          <a:lstStyle/>
          <a:p>
            <a:pPr marL="0" indent="0">
              <a:lnSpc>
                <a:spcPts val="2726"/>
              </a:lnSpc>
              <a:buNone/>
            </a:pPr>
            <a:r>
              <a:rPr lang="en-US" sz="1704" dirty="0">
                <a:solidFill>
                  <a:srgbClr val="272525"/>
                </a:solidFill>
                <a:latin typeface="Eudoxus Sans" pitchFamily="34" charset="0"/>
                <a:ea typeface="Eudoxus Sans" pitchFamily="34" charset="-122"/>
                <a:cs typeface="Eudoxus Sans" pitchFamily="34" charset="-120"/>
              </a:rPr>
              <a:t>In conclusion, the E-Post Office Management System has successfully addressed the challenges of traditional postal services by leveraging digital technologies. As we look to the future, key focus areas include seamless integration with logistics providers, secure financial transactions, and a mobile-first approach to enhance user convenience and accessibility.</a:t>
            </a:r>
            <a:endParaRPr lang="en-US" sz="1704"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38</TotalTime>
  <Words>863</Words>
  <Application>Microsoft Office PowerPoint</Application>
  <PresentationFormat>Custom</PresentationFormat>
  <Paragraphs>104</Paragraphs>
  <Slides>10</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Arial</vt:lpstr>
      <vt:lpstr>Eudoxus Sans</vt:lpstr>
      <vt:lpstr>p22-mackinac-pro</vt:lpstr>
      <vt:lpstr>Söhne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phanikumar ganta</cp:lastModifiedBy>
  <cp:revision>2</cp:revision>
  <dcterms:created xsi:type="dcterms:W3CDTF">2024-04-30T17:09:30Z</dcterms:created>
  <dcterms:modified xsi:type="dcterms:W3CDTF">2024-04-30T17:50:18Z</dcterms:modified>
</cp:coreProperties>
</file>